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154"/>
  </p:notesMasterIdLst>
  <p:handoutMasterIdLst>
    <p:handoutMasterId r:id="rId155"/>
  </p:handoutMasterIdLst>
  <p:sldIdLst>
    <p:sldId id="376" r:id="rId7"/>
    <p:sldId id="964" r:id="rId8"/>
    <p:sldId id="839" r:id="rId9"/>
    <p:sldId id="999" r:id="rId10"/>
    <p:sldId id="1004" r:id="rId11"/>
    <p:sldId id="1005" r:id="rId12"/>
    <p:sldId id="955" r:id="rId13"/>
    <p:sldId id="865" r:id="rId14"/>
    <p:sldId id="866" r:id="rId15"/>
    <p:sldId id="867" r:id="rId16"/>
    <p:sldId id="869" r:id="rId17"/>
    <p:sldId id="967" r:id="rId18"/>
    <p:sldId id="968" r:id="rId19"/>
    <p:sldId id="966" r:id="rId20"/>
    <p:sldId id="957" r:id="rId21"/>
    <p:sldId id="958" r:id="rId22"/>
    <p:sldId id="959" r:id="rId23"/>
    <p:sldId id="1002" r:id="rId24"/>
    <p:sldId id="960" r:id="rId25"/>
    <p:sldId id="919" r:id="rId26"/>
    <p:sldId id="920" r:id="rId27"/>
    <p:sldId id="871" r:id="rId28"/>
    <p:sldId id="979" r:id="rId29"/>
    <p:sldId id="881" r:id="rId30"/>
    <p:sldId id="885" r:id="rId31"/>
    <p:sldId id="981" r:id="rId32"/>
    <p:sldId id="983" r:id="rId33"/>
    <p:sldId id="953" r:id="rId34"/>
    <p:sldId id="980" r:id="rId35"/>
    <p:sldId id="982" r:id="rId36"/>
    <p:sldId id="954" r:id="rId37"/>
    <p:sldId id="984" r:id="rId38"/>
    <p:sldId id="985" r:id="rId39"/>
    <p:sldId id="986" r:id="rId40"/>
    <p:sldId id="987" r:id="rId41"/>
    <p:sldId id="988" r:id="rId42"/>
    <p:sldId id="989" r:id="rId43"/>
    <p:sldId id="990" r:id="rId44"/>
    <p:sldId id="969" r:id="rId45"/>
    <p:sldId id="977" r:id="rId46"/>
    <p:sldId id="970" r:id="rId47"/>
    <p:sldId id="978" r:id="rId48"/>
    <p:sldId id="971" r:id="rId49"/>
    <p:sldId id="973" r:id="rId50"/>
    <p:sldId id="976" r:id="rId51"/>
    <p:sldId id="915" r:id="rId52"/>
    <p:sldId id="991" r:id="rId53"/>
    <p:sldId id="1108" r:id="rId54"/>
    <p:sldId id="1109" r:id="rId55"/>
    <p:sldId id="1110" r:id="rId56"/>
    <p:sldId id="1111" r:id="rId57"/>
    <p:sldId id="1014" r:id="rId58"/>
    <p:sldId id="1015" r:id="rId59"/>
    <p:sldId id="1016" r:id="rId60"/>
    <p:sldId id="1017" r:id="rId61"/>
    <p:sldId id="1018" r:id="rId62"/>
    <p:sldId id="1019" r:id="rId63"/>
    <p:sldId id="1021" r:id="rId64"/>
    <p:sldId id="1022" r:id="rId65"/>
    <p:sldId id="1023" r:id="rId66"/>
    <p:sldId id="1024" r:id="rId67"/>
    <p:sldId id="1025" r:id="rId68"/>
    <p:sldId id="1026" r:id="rId69"/>
    <p:sldId id="1027" r:id="rId70"/>
    <p:sldId id="1028" r:id="rId71"/>
    <p:sldId id="1029" r:id="rId72"/>
    <p:sldId id="1030" r:id="rId73"/>
    <p:sldId id="1031" r:id="rId74"/>
    <p:sldId id="1032" r:id="rId75"/>
    <p:sldId id="1033" r:id="rId76"/>
    <p:sldId id="1034" r:id="rId77"/>
    <p:sldId id="1035" r:id="rId78"/>
    <p:sldId id="1036" r:id="rId79"/>
    <p:sldId id="1037" r:id="rId80"/>
    <p:sldId id="1038" r:id="rId81"/>
    <p:sldId id="1039" r:id="rId82"/>
    <p:sldId id="1040" r:id="rId83"/>
    <p:sldId id="1041" r:id="rId84"/>
    <p:sldId id="1042" r:id="rId85"/>
    <p:sldId id="1043" r:id="rId86"/>
    <p:sldId id="1044" r:id="rId87"/>
    <p:sldId id="1045" r:id="rId88"/>
    <p:sldId id="1046" r:id="rId89"/>
    <p:sldId id="1047" r:id="rId90"/>
    <p:sldId id="1048" r:id="rId91"/>
    <p:sldId id="1049" r:id="rId92"/>
    <p:sldId id="1050" r:id="rId93"/>
    <p:sldId id="1051" r:id="rId94"/>
    <p:sldId id="1052" r:id="rId95"/>
    <p:sldId id="1053" r:id="rId96"/>
    <p:sldId id="1054" r:id="rId97"/>
    <p:sldId id="1055" r:id="rId98"/>
    <p:sldId id="1056" r:id="rId99"/>
    <p:sldId id="1057" r:id="rId100"/>
    <p:sldId id="1058" r:id="rId101"/>
    <p:sldId id="1059" r:id="rId102"/>
    <p:sldId id="1060" r:id="rId103"/>
    <p:sldId id="1061" r:id="rId104"/>
    <p:sldId id="1062" r:id="rId105"/>
    <p:sldId id="1063" r:id="rId106"/>
    <p:sldId id="1064" r:id="rId107"/>
    <p:sldId id="1065" r:id="rId108"/>
    <p:sldId id="1066" r:id="rId109"/>
    <p:sldId id="1067" r:id="rId110"/>
    <p:sldId id="1068" r:id="rId111"/>
    <p:sldId id="1069" r:id="rId112"/>
    <p:sldId id="1070" r:id="rId113"/>
    <p:sldId id="1071" r:id="rId114"/>
    <p:sldId id="1072" r:id="rId115"/>
    <p:sldId id="1073" r:id="rId116"/>
    <p:sldId id="1074" r:id="rId117"/>
    <p:sldId id="1075" r:id="rId118"/>
    <p:sldId id="1076" r:id="rId119"/>
    <p:sldId id="1077" r:id="rId120"/>
    <p:sldId id="1078" r:id="rId121"/>
    <p:sldId id="1079" r:id="rId122"/>
    <p:sldId id="1080" r:id="rId123"/>
    <p:sldId id="1081" r:id="rId124"/>
    <p:sldId id="1082" r:id="rId125"/>
    <p:sldId id="1083" r:id="rId126"/>
    <p:sldId id="1084" r:id="rId127"/>
    <p:sldId id="1085" r:id="rId128"/>
    <p:sldId id="1086" r:id="rId129"/>
    <p:sldId id="1087" r:id="rId130"/>
    <p:sldId id="1088" r:id="rId131"/>
    <p:sldId id="1089" r:id="rId132"/>
    <p:sldId id="1090" r:id="rId133"/>
    <p:sldId id="1091" r:id="rId134"/>
    <p:sldId id="1092" r:id="rId135"/>
    <p:sldId id="1093" r:id="rId136"/>
    <p:sldId id="1094" r:id="rId137"/>
    <p:sldId id="1095" r:id="rId138"/>
    <p:sldId id="1096" r:id="rId139"/>
    <p:sldId id="1097" r:id="rId140"/>
    <p:sldId id="1098" r:id="rId141"/>
    <p:sldId id="1099" r:id="rId142"/>
    <p:sldId id="1100" r:id="rId143"/>
    <p:sldId id="1101" r:id="rId144"/>
    <p:sldId id="1102" r:id="rId145"/>
    <p:sldId id="1103" r:id="rId146"/>
    <p:sldId id="1104" r:id="rId147"/>
    <p:sldId id="1105" r:id="rId148"/>
    <p:sldId id="1106" r:id="rId149"/>
    <p:sldId id="1107" r:id="rId150"/>
    <p:sldId id="793" r:id="rId151"/>
    <p:sldId id="801" r:id="rId152"/>
    <p:sldId id="794" r:id="rId153"/>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376"/>
            <p14:sldId id="964"/>
            <p14:sldId id="839"/>
            <p14:sldId id="999"/>
            <p14:sldId id="1004"/>
            <p14:sldId id="1005"/>
            <p14:sldId id="955"/>
            <p14:sldId id="865"/>
            <p14:sldId id="866"/>
            <p14:sldId id="867"/>
            <p14:sldId id="869"/>
            <p14:sldId id="967"/>
            <p14:sldId id="968"/>
            <p14:sldId id="966"/>
            <p14:sldId id="957"/>
            <p14:sldId id="958"/>
            <p14:sldId id="959"/>
            <p14:sldId id="1002"/>
            <p14:sldId id="960"/>
            <p14:sldId id="919"/>
            <p14:sldId id="920"/>
            <p14:sldId id="871"/>
            <p14:sldId id="979"/>
            <p14:sldId id="881"/>
            <p14:sldId id="885"/>
            <p14:sldId id="981"/>
            <p14:sldId id="983"/>
            <p14:sldId id="953"/>
            <p14:sldId id="980"/>
            <p14:sldId id="982"/>
            <p14:sldId id="954"/>
            <p14:sldId id="984"/>
            <p14:sldId id="985"/>
            <p14:sldId id="986"/>
            <p14:sldId id="987"/>
            <p14:sldId id="988"/>
            <p14:sldId id="989"/>
            <p14:sldId id="990"/>
            <p14:sldId id="969"/>
            <p14:sldId id="977"/>
            <p14:sldId id="970"/>
            <p14:sldId id="978"/>
            <p14:sldId id="971"/>
            <p14:sldId id="973"/>
            <p14:sldId id="976"/>
            <p14:sldId id="915"/>
            <p14:sldId id="991"/>
            <p14:sldId id="1108"/>
            <p14:sldId id="1109"/>
            <p14:sldId id="1110"/>
            <p14:sldId id="1111"/>
            <p14:sldId id="1014"/>
            <p14:sldId id="1015"/>
            <p14:sldId id="1016"/>
            <p14:sldId id="1017"/>
            <p14:sldId id="1018"/>
            <p14:sldId id="1019"/>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793"/>
            <p14:sldId id="801"/>
            <p14:sldId id="7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6"/>
    <a:srgbClr val="EE8200"/>
    <a:srgbClr val="0064B1"/>
    <a:srgbClr val="F28500"/>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4" autoAdjust="0"/>
    <p:restoredTop sz="98417" autoAdjust="0"/>
  </p:normalViewPr>
  <p:slideViewPr>
    <p:cSldViewPr snapToGrid="0">
      <p:cViewPr>
        <p:scale>
          <a:sx n="100" d="100"/>
          <a:sy n="100" d="100"/>
        </p:scale>
        <p:origin x="-1044" y="-34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101" d="100"/>
          <a:sy n="101" d="100"/>
        </p:scale>
        <p:origin x="-35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1.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handoutMaster" Target="handoutMasters/handoutMaster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10/18/2015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10/18/2015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8269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340328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472680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476133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2284907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869155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91594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59</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61</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62</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2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63</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solidFill>
                <a:schemeClr val="accent4"/>
              </a:solidFill>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64</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65</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66</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961254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222222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097665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63125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19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73</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74</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75</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0"/>
          </p:nvPr>
        </p:nvSpPr>
        <p:spPr/>
        <p:txBody>
          <a:bodyPr/>
          <a:lstStyle/>
          <a:p>
            <a:fld id="{8B263312-38AA-4E1E-B2B5-0F8F122B24FE}" type="slidenum">
              <a:rPr lang="en-US" smtClean="0"/>
              <a:pPr/>
              <a:t>76</a:t>
            </a:fld>
            <a:endParaRPr lang="en-US" dirty="0"/>
          </a:p>
        </p:txBody>
      </p:sp>
      <p:sp>
        <p:nvSpPr>
          <p:cNvPr id="6" name="Footer Placeholder 5"/>
          <p:cNvSpPr>
            <a:spLocks noGrp="1"/>
          </p:cNvSpPr>
          <p:nvPr>
            <p:ph type="ftr" sz="quarter" idx="11"/>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1261666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lvl="1" indent="0">
              <a:buNone/>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lvl="1" indent="0">
              <a:buNone/>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778349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71625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138555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9981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927620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6467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08055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891152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663213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203333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5905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4375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5828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226149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4173529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541915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456625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91512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1126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146246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022778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42989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104746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556815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433530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19722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821183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898171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554726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042685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3265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983265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342945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41927429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143435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2031376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027153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027153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1722660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5016131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0931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extLst>
      <p:ext uri="{BB962C8B-B14F-4D97-AF65-F5344CB8AC3E}">
        <p14:creationId xmlns:p14="http://schemas.microsoft.com/office/powerpoint/2010/main" val="2300931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678507">
              <a:spcAft>
                <a:spcPts val="247"/>
              </a:spcAft>
              <a:defRPr/>
            </a:pPr>
            <a:endParaRPr lang="en-US" sz="1400" dirty="0">
              <a:latin typeface="Times New Roman" pitchFamily="18" charset="0"/>
              <a:cs typeface="Times New Roman" pitchFamily="18" charset="0"/>
            </a:endParaRPr>
          </a:p>
        </p:txBody>
      </p:sp>
      <p:sp>
        <p:nvSpPr>
          <p:cNvPr id="4" name="Footer Placeholder 3"/>
          <p:cNvSpPr>
            <a:spLocks noGrp="1"/>
          </p:cNvSpPr>
          <p:nvPr>
            <p:ph type="ftr" sz="quarter" idx="10"/>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91994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9557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2477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7558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2261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2811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6070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8323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813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0524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9677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6083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6077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6629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5111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88857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7973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266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7313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3598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8942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0552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8428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0314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42825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5190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061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9766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5289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0780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5977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4096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0642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0475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6335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5240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135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436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2407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8111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4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450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5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4733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266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7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5303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8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9173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9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7118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16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3033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3764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6364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6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5558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642012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8323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4810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3378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2.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61">
            <a:extLst>
              <a:ext uri="{28A0092B-C50C-407E-A947-70E740481C1C}">
                <a14:useLocalDpi xmlns:a14="http://schemas.microsoft.com/office/drawing/2010/main" val="0"/>
              </a:ext>
            </a:extLst>
          </a:blip>
          <a:srcRect/>
          <a:stretch>
            <a:fillRect/>
          </a:stretch>
        </p:blipFill>
        <p:spPr bwMode="auto">
          <a:xfrm>
            <a:off x="6235824" y="4323854"/>
            <a:ext cx="1770489" cy="7318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62">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 id="2147483816" r:id="rId47"/>
    <p:sldLayoutId id="2147483817" r:id="rId48"/>
    <p:sldLayoutId id="2147483818" r:id="rId49"/>
    <p:sldLayoutId id="2147483819" r:id="rId50"/>
    <p:sldLayoutId id="2147483820" r:id="rId51"/>
    <p:sldLayoutId id="2147483821" r:id="rId52"/>
    <p:sldLayoutId id="2147483822" r:id="rId53"/>
    <p:sldLayoutId id="2147483823" r:id="rId54"/>
    <p:sldLayoutId id="2147483824" r:id="rId55"/>
    <p:sldLayoutId id="2147483825" r:id="rId56"/>
    <p:sldLayoutId id="2147483826" r:id="rId57"/>
    <p:sldLayoutId id="2147483827" r:id="rId58"/>
    <p:sldLayoutId id="2147483828" r:id="rId5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8.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gif"/><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idir.uta.edu/index.php/File:HP_Labs.png" TargetMode="External"/><Relationship Id="rId7" Type="http://schemas.openxmlformats.org/officeDocument/2006/relationships/hyperlink" Target="https://idir.uta.edu/index.php/File:UTA_Logo.png"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hyperlink" Target="https://idir.uta.edu/index.php/File:NSFC_tr.png" TargetMode="External"/><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hyperlink" Target="https://idir.uta.edu/index.php/File:NSF.png"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www.debates.org/index.php?page=debate-transcript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bit.ly/claimbuster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twitter.com/ClaimBusterT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dir.uta.edu/claimbuster" TargetMode="Externa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www.utepprintstore.com/high-resolution-new-york-skyline/new-york-skyline/" TargetMode="External"/><Relationship Id="rId7" Type="http://schemas.openxmlformats.org/officeDocument/2006/relationships/image" Target="../media/image50.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hyperlink" Target="http://www.rtkl.com/blog/" TargetMode="External"/><Relationship Id="rId5" Type="http://schemas.openxmlformats.org/officeDocument/2006/relationships/image" Target="../media/image49.jpeg"/><Relationship Id="rId4" Type="http://schemas.openxmlformats.org/officeDocument/2006/relationships/hyperlink" Target="http://jansport.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80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997196"/>
          </a:xfrm>
        </p:spPr>
        <p:txBody>
          <a:bodyPr/>
          <a:lstStyle/>
          <a:p>
            <a:r>
              <a:rPr lang="en-US" sz="4000" b="1" dirty="0">
                <a:solidFill>
                  <a:srgbClr val="0064B1"/>
                </a:solidFill>
                <a:latin typeface="Garamond" panose="02020404030301010803" pitchFamily="18" charset="0"/>
              </a:rPr>
              <a:t>Enabling Computational Journalism: </a:t>
            </a:r>
            <a:r>
              <a:rPr lang="en-US" sz="3200" b="1" dirty="0">
                <a:solidFill>
                  <a:srgbClr val="0064B1"/>
                </a:solidFill>
                <a:latin typeface="Garamond" panose="02020404030301010803" pitchFamily="18" charset="0"/>
              </a:rPr>
              <a:t>Automated Fact-Checking and Story-Finding</a:t>
            </a:r>
          </a:p>
        </p:txBody>
      </p:sp>
      <p:sp>
        <p:nvSpPr>
          <p:cNvPr id="7" name="Text Placeholder 6"/>
          <p:cNvSpPr>
            <a:spLocks noGrp="1"/>
          </p:cNvSpPr>
          <p:nvPr>
            <p:ph type="body" sz="quarter" idx="11"/>
          </p:nvPr>
        </p:nvSpPr>
        <p:spPr>
          <a:xfrm>
            <a:off x="354854" y="2604976"/>
            <a:ext cx="8480802" cy="2308324"/>
          </a:xfrm>
        </p:spPr>
        <p:txBody>
          <a:bodyPr/>
          <a:lstStyle/>
          <a:p>
            <a:r>
              <a:rPr lang="en-US" sz="2000" dirty="0">
                <a:solidFill>
                  <a:schemeClr val="bg1"/>
                </a:solidFill>
                <a:latin typeface="Garamond" panose="02020404030301010803" pitchFamily="18" charset="0"/>
              </a:rPr>
              <a:t>Chengkai Li</a:t>
            </a:r>
          </a:p>
          <a:p>
            <a:r>
              <a:rPr lang="en-US" sz="2000" dirty="0">
                <a:solidFill>
                  <a:schemeClr val="bg1"/>
                </a:solidFill>
                <a:latin typeface="Garamond" panose="02020404030301010803" pitchFamily="18" charset="0"/>
              </a:rPr>
              <a:t>Associate Professor, Department of Computer Science and Engineering</a:t>
            </a:r>
          </a:p>
          <a:p>
            <a:r>
              <a:rPr lang="en-US" sz="2000" dirty="0">
                <a:solidFill>
                  <a:schemeClr val="bg1"/>
                </a:solidFill>
                <a:latin typeface="Garamond" panose="02020404030301010803" pitchFamily="18" charset="0"/>
              </a:rPr>
              <a:t>Director, Innovative Database and Information Systems Research (IDIR) Laboratory</a:t>
            </a:r>
          </a:p>
          <a:p>
            <a:r>
              <a:rPr lang="en-US" sz="2000" dirty="0">
                <a:solidFill>
                  <a:schemeClr val="bg1"/>
                </a:solidFill>
                <a:latin typeface="Garamond" panose="02020404030301010803" pitchFamily="18" charset="0"/>
              </a:rPr>
              <a:t>University of Texas at Arlington</a:t>
            </a:r>
          </a:p>
          <a:p>
            <a:endParaRPr lang="en-US" sz="2000" dirty="0">
              <a:solidFill>
                <a:schemeClr val="bg1"/>
              </a:solidFill>
              <a:latin typeface="Garamond" panose="02020404030301010803" pitchFamily="18" charset="0"/>
            </a:endParaRPr>
          </a:p>
          <a:p>
            <a:r>
              <a:rPr lang="en-US" sz="2000" dirty="0" smtClean="0">
                <a:solidFill>
                  <a:schemeClr val="bg1"/>
                </a:solidFill>
                <a:latin typeface="Garamond" panose="02020404030301010803" pitchFamily="18" charset="0"/>
              </a:rPr>
              <a:t>Shandong University, Oct. 9</a:t>
            </a:r>
            <a:r>
              <a:rPr lang="en-US" sz="2000" baseline="30000" dirty="0" smtClean="0">
                <a:solidFill>
                  <a:schemeClr val="bg1"/>
                </a:solidFill>
                <a:latin typeface="Garamond" panose="02020404030301010803" pitchFamily="18" charset="0"/>
              </a:rPr>
              <a:t>th</a:t>
            </a:r>
            <a:r>
              <a:rPr lang="en-US" sz="2000" dirty="0" smtClean="0">
                <a:solidFill>
                  <a:schemeClr val="bg1"/>
                </a:solidFill>
                <a:latin typeface="Garamond" panose="02020404030301010803" pitchFamily="18" charset="0"/>
              </a:rPr>
              <a:t>, 2015</a:t>
            </a:r>
          </a:p>
          <a:p>
            <a:r>
              <a:rPr lang="en-US" sz="2000" dirty="0" smtClean="0">
                <a:solidFill>
                  <a:schemeClr val="bg1"/>
                </a:solidFill>
                <a:latin typeface="Garamond" panose="02020404030301010803" pitchFamily="18" charset="0"/>
              </a:rPr>
              <a:t>Nanjing University, Oct. 13</a:t>
            </a:r>
            <a:r>
              <a:rPr lang="en-US" sz="2000" baseline="30000" dirty="0" smtClean="0">
                <a:solidFill>
                  <a:schemeClr val="bg1"/>
                </a:solidFill>
                <a:latin typeface="Garamond" panose="02020404030301010803" pitchFamily="18" charset="0"/>
              </a:rPr>
              <a:t>th</a:t>
            </a:r>
            <a:r>
              <a:rPr lang="en-US" sz="2000" dirty="0" smtClean="0">
                <a:solidFill>
                  <a:schemeClr val="bg1"/>
                </a:solidFill>
                <a:latin typeface="Garamond" panose="02020404030301010803" pitchFamily="18" charset="0"/>
              </a:rPr>
              <a:t>, 2015</a:t>
            </a:r>
            <a:endParaRPr lang="en-US" sz="2000" dirty="0">
              <a:solidFill>
                <a:schemeClr val="bg1"/>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76923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 Checking </a:t>
            </a:r>
            <a:r>
              <a:rPr lang="en-US" dirty="0"/>
              <a:t>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a:t>
            </a:r>
            <a:r>
              <a:rPr lang="en-US" sz="1100" dirty="0" smtClean="0">
                <a:latin typeface="Garamond" panose="02020404030301010803" pitchFamily="18" charset="0"/>
              </a:rPr>
              <a:t>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smtClean="0">
                <a:solidFill>
                  <a:schemeClr val="accent5">
                    <a:lumMod val="75000"/>
                  </a:schemeClr>
                </a:solidFill>
                <a:latin typeface="Segoe UI Light" pitchFamily="34" charset="0"/>
              </a:rPr>
              <a:t>vs</a:t>
            </a: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9176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328462717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91763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1819936208"/>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05354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335921112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9" name="Straight Arrow Connector 2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1" name="TextBox 3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92198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116599470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4</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c</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9" name="Straight Arrow Connector 2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1" name="TextBox 3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538207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7" name="Content Placeholder 3"/>
          <p:cNvGraphicFramePr>
            <a:graphicFrameLocks/>
          </p:cNvGraphicFramePr>
          <p:nvPr>
            <p:extLst>
              <p:ext uri="{D42A27DB-BD31-4B8C-83A1-F6EECF244321}">
                <p14:modId xmlns:p14="http://schemas.microsoft.com/office/powerpoint/2010/main" val="411001508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2</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b</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c</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15</a:t>
                      </a:r>
                      <a:endParaRPr lang="en-US" sz="13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10</a:t>
                      </a:r>
                      <a:endParaRPr lang="en-US" sz="1300" dirty="0">
                        <a:solidFill>
                          <a:schemeClr val="tx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Rectangle 27"/>
          <p:cNvSpPr/>
          <p:nvPr/>
        </p:nvSpPr>
        <p:spPr bwMode="auto">
          <a:xfrm>
            <a:off x="1501246" y="1359402"/>
            <a:ext cx="1596797"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Rectangle 28"/>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0" name="Straight Arrow Connector 29"/>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32" name="Straight Arrow Connector 31"/>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33" name="TextBox 3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30395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4177163068"/>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2</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b</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tx1"/>
                          </a:solidFill>
                          <a:effectLst/>
                          <a:latin typeface="Times New Roman" pitchFamily="18" charset="0"/>
                          <a:cs typeface="Times New Roman" pitchFamily="18" charset="0"/>
                        </a:rPr>
                        <a:t>c</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15</a:t>
                      </a:r>
                      <a:endParaRPr lang="en-US" sz="1300" dirty="0">
                        <a:solidFill>
                          <a:schemeClr val="tx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effectLst/>
                          <a:latin typeface="Times New Roman" pitchFamily="18" charset="0"/>
                          <a:cs typeface="Times New Roman" pitchFamily="18" charset="0"/>
                        </a:rPr>
                        <a:t>10</a:t>
                      </a:r>
                      <a:endParaRPr lang="en-US" sz="1300" dirty="0">
                        <a:solidFill>
                          <a:schemeClr val="tx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1501246" y="1359402"/>
            <a:ext cx="1596797"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Rectangle 3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7" name="Straight Arrow Connector 36"/>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41" name="TextBox 4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23526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3223579791"/>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791550" y="1359402"/>
            <a:ext cx="914421"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7" name="Rectangle 3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8" name="Straight Arrow Connector 37"/>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flipV="1">
            <a:off x="5196840" y="29795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32051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,c</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,b</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7" name="Straight Connector 26"/>
          <p:cNvCxnSpPr/>
          <p:nvPr/>
        </p:nvCxnSpPr>
        <p:spPr>
          <a:xfrm rot="5400000" flipH="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7662303" y="3310887"/>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flipV="1">
            <a:off x="76603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6187825" y="2578781"/>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flipV="1">
            <a:off x="6187825" y="1901906"/>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3"/>
          <p:cNvGraphicFramePr>
            <a:graphicFrameLocks/>
          </p:cNvGraphicFramePr>
          <p:nvPr>
            <p:extLst>
              <p:ext uri="{D42A27DB-BD31-4B8C-83A1-F6EECF244321}">
                <p14:modId xmlns:p14="http://schemas.microsoft.com/office/powerpoint/2010/main" val="2945310758"/>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latin typeface="Times New Roman" pitchFamily="18" charset="0"/>
                          <a:cs typeface="Times New Roman" pitchFamily="18" charset="0"/>
                        </a:rPr>
                        <a:t>t</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tx1"/>
                          </a:solidFill>
                          <a:latin typeface="Times New Roman" pitchFamily="18" charset="0"/>
                          <a:cs typeface="Times New Roman" pitchFamily="18" charset="0"/>
                        </a:rPr>
                        <a:t>a</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Rectangle 35"/>
          <p:cNvSpPr/>
          <p:nvPr/>
        </p:nvSpPr>
        <p:spPr bwMode="auto">
          <a:xfrm>
            <a:off x="514867" y="3839883"/>
            <a:ext cx="4133334" cy="446368"/>
          </a:xfrm>
          <a:prstGeom prst="rect">
            <a:avLst/>
          </a:prstGeom>
          <a:solidFill>
            <a:schemeClr val="accent2">
              <a:lumMod val="50000"/>
              <a:alpha val="0"/>
            </a:schemeClr>
          </a:solid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chemeClr val="accent3"/>
                </a:solidFill>
                <a:latin typeface="Times New Roman" pitchFamily="18" charset="0"/>
                <a:cs typeface="Times New Roman" pitchFamily="18" charset="0"/>
              </a:rPr>
              <a:t>6 comparisons in this case</a:t>
            </a:r>
            <a:endParaRPr lang="en-US" sz="2600" spc="-100" dirty="0">
              <a:ln w="3175">
                <a:noFill/>
              </a:ln>
              <a:solidFill>
                <a:schemeClr val="accent3"/>
              </a:solidFill>
              <a:latin typeface="Times New Roman" pitchFamily="18" charset="0"/>
              <a:cs typeface="Times New Roman" pitchFamily="18" charset="0"/>
            </a:endParaRPr>
          </a:p>
        </p:txBody>
      </p:sp>
      <p:sp>
        <p:nvSpPr>
          <p:cNvPr id="37" name="Rectangle 36"/>
          <p:cNvSpPr/>
          <p:nvPr/>
        </p:nvSpPr>
        <p:spPr bwMode="auto">
          <a:xfrm>
            <a:off x="791550" y="1359402"/>
            <a:ext cx="914421" cy="184328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Rectangle 3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9" name="Straight Arrow Connector 38"/>
          <p:cNvCxnSpPr/>
          <p:nvPr/>
        </p:nvCxnSpPr>
        <p:spPr>
          <a:xfrm flipV="1">
            <a:off x="6730365" y="36653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a:off x="5486401" y="3545586"/>
            <a:ext cx="1096983"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flipH="1">
            <a:off x="6797040" y="3524155"/>
            <a:ext cx="1051561" cy="257175"/>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p:nvPr/>
        </p:nvCxnSpPr>
        <p:spPr>
          <a:xfrm flipV="1">
            <a:off x="5196840" y="2979515"/>
            <a:ext cx="0" cy="156020"/>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sp>
        <p:nvSpPr>
          <p:cNvPr id="43" name="TextBox 4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02859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3"/>
            <a:ext cx="8571207" cy="2400657"/>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Cons of </a:t>
            </a:r>
            <a:r>
              <a:rPr lang="en-US" sz="2600" dirty="0" err="1" smtClean="0">
                <a:solidFill>
                  <a:srgbClr val="F58026"/>
                </a:solidFill>
                <a:latin typeface="Times New Roman" pitchFamily="18" charset="0"/>
                <a:cs typeface="Times New Roman" pitchFamily="18" charset="0"/>
              </a:rPr>
              <a:t>BottomUp</a:t>
            </a:r>
            <a:endParaRPr lang="en-US" sz="2600" dirty="0" smtClean="0">
              <a:solidFill>
                <a:srgbClr val="F58026"/>
              </a:solidFill>
              <a:latin typeface="Times New Roman" pitchFamily="18" charset="0"/>
              <a:cs typeface="Times New Roman" pitchFamily="18" charset="0"/>
            </a:endParaRPr>
          </a:p>
          <a:p>
            <a:pPr lvl="1">
              <a:buFont typeface="Wingdings" pitchFamily="2" charset="2"/>
              <a:buChar char="§"/>
            </a:pPr>
            <a:r>
              <a:rPr lang="en-US" sz="2600" dirty="0" smtClean="0">
                <a:latin typeface="Times New Roman" pitchFamily="18" charset="0"/>
                <a:cs typeface="Times New Roman" pitchFamily="18" charset="0"/>
              </a:rPr>
              <a:t>Repetitive storage</a:t>
            </a:r>
            <a:r>
              <a:rPr lang="en-US" sz="2600" dirty="0" smtClean="0">
                <a:solidFill>
                  <a:schemeClr val="accent6"/>
                </a:solidFill>
                <a:latin typeface="Times New Roman" pitchFamily="18" charset="0"/>
                <a:cs typeface="Times New Roman" pitchFamily="18" charset="0"/>
              </a:rPr>
              <a:t>: </a:t>
            </a:r>
            <a:r>
              <a:rPr lang="en-US" sz="2600" dirty="0" smtClean="0">
                <a:solidFill>
                  <a:srgbClr val="C00000"/>
                </a:solidFill>
                <a:latin typeface="Times New Roman" pitchFamily="18" charset="0"/>
                <a:cs typeface="Times New Roman" pitchFamily="18" charset="0"/>
              </a:rPr>
              <a:t>space complexity </a:t>
            </a:r>
          </a:p>
          <a:p>
            <a:pPr lvl="1">
              <a:buFont typeface="Wingdings" pitchFamily="2" charset="2"/>
              <a:buChar char="§"/>
            </a:pPr>
            <a:r>
              <a:rPr lang="en-US" sz="2600" dirty="0" smtClean="0">
                <a:latin typeface="Times New Roman" pitchFamily="18" charset="0"/>
                <a:cs typeface="Times New Roman" pitchFamily="18" charset="0"/>
              </a:rPr>
              <a:t>Repetitive comparisons</a:t>
            </a:r>
            <a:r>
              <a:rPr lang="en-US" sz="2600" dirty="0" smtClean="0">
                <a:solidFill>
                  <a:srgbClr val="F58026"/>
                </a:solidFill>
                <a:latin typeface="Times New Roman" pitchFamily="18" charset="0"/>
                <a:cs typeface="Times New Roman" pitchFamily="18" charset="0"/>
              </a:rPr>
              <a:t>: </a:t>
            </a:r>
            <a:r>
              <a:rPr lang="en-US" sz="2600" dirty="0" smtClean="0">
                <a:solidFill>
                  <a:srgbClr val="C00000"/>
                </a:solidFill>
                <a:latin typeface="Times New Roman" pitchFamily="18" charset="0"/>
                <a:cs typeface="Times New Roman" pitchFamily="18" charset="0"/>
              </a:rPr>
              <a:t>time complexity</a:t>
            </a:r>
          </a:p>
          <a:p>
            <a:pPr lvl="1">
              <a:buFont typeface="Wingdings" pitchFamily="2" charset="2"/>
              <a:buChar char="§"/>
            </a:pPr>
            <a:endParaRPr lang="en-US" sz="2600" dirty="0" smtClean="0">
              <a:solidFill>
                <a:srgbClr val="C00000"/>
              </a:solidFill>
              <a:latin typeface="Times New Roman" pitchFamily="18" charset="0"/>
              <a:cs typeface="Times New Roman" pitchFamily="18" charset="0"/>
            </a:endParaRPr>
          </a:p>
          <a:p>
            <a:pPr algn="ctr"/>
            <a:endParaRPr lang="en-US" sz="2600" dirty="0" smtClean="0">
              <a:solidFill>
                <a:schemeClr val="accent2">
                  <a:lumMod val="75000"/>
                </a:schemeClr>
              </a:solidFill>
              <a:latin typeface="Times New Roman" pitchFamily="18" charset="0"/>
              <a:cs typeface="Times New Roman" pitchFamily="18" charset="0"/>
            </a:endParaRPr>
          </a:p>
          <a:p>
            <a:pPr algn="just"/>
            <a:r>
              <a:rPr lang="en-US" sz="2600" dirty="0" smtClean="0">
                <a:solidFill>
                  <a:schemeClr val="accent2">
                    <a:lumMod val="75000"/>
                  </a:schemeClr>
                </a:solidFill>
                <a:latin typeface="Times New Roman" pitchFamily="18" charset="0"/>
                <a:cs typeface="Times New Roman" pitchFamily="18" charset="0"/>
              </a:rPr>
              <a:t> </a:t>
            </a:r>
          </a:p>
        </p:txBody>
      </p:sp>
      <p:sp>
        <p:nvSpPr>
          <p:cNvPr id="4" name="Rectangle 3"/>
          <p:cNvSpPr/>
          <p:nvPr/>
        </p:nvSpPr>
        <p:spPr bwMode="auto">
          <a:xfrm>
            <a:off x="327548" y="3057525"/>
            <a:ext cx="8543499" cy="453275"/>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600" dirty="0" err="1" smtClean="0">
                <a:solidFill>
                  <a:srgbClr val="4D4D4D"/>
                </a:solidFill>
                <a:latin typeface="Times New Roman" pitchFamily="18" charset="0"/>
                <a:cs typeface="Times New Roman" pitchFamily="18" charset="0"/>
              </a:rPr>
              <a:t>TopDown</a:t>
            </a:r>
            <a:r>
              <a:rPr lang="en-US" sz="2600" dirty="0" smtClean="0">
                <a:solidFill>
                  <a:srgbClr val="4D4D4D"/>
                </a:solidFill>
                <a:latin typeface="Times New Roman" pitchFamily="18" charset="0"/>
                <a:cs typeface="Times New Roman" pitchFamily="18" charset="0"/>
              </a:rPr>
              <a:t> stores a tuple for its </a:t>
            </a:r>
            <a:r>
              <a:rPr lang="en-US" sz="2600" dirty="0" smtClean="0">
                <a:solidFill>
                  <a:srgbClr val="00B050"/>
                </a:solidFill>
                <a:latin typeface="Times New Roman" pitchFamily="18" charset="0"/>
                <a:cs typeface="Times New Roman" pitchFamily="18" charset="0"/>
              </a:rPr>
              <a:t>maximal skyline constraints</a:t>
            </a:r>
            <a:r>
              <a:rPr lang="en-US" sz="2600" dirty="0" smtClean="0">
                <a:solidFill>
                  <a:schemeClr val="accent6"/>
                </a:solidFill>
                <a:latin typeface="Times New Roman" pitchFamily="18" charset="0"/>
                <a:cs typeface="Times New Roman" pitchFamily="18" charset="0"/>
              </a:rPr>
              <a:t> </a:t>
            </a:r>
            <a:r>
              <a:rPr lang="en-US" sz="2600" dirty="0" smtClean="0">
                <a:solidFill>
                  <a:srgbClr val="4D4D4D"/>
                </a:solidFill>
                <a:latin typeface="Times New Roman" pitchFamily="18" charset="0"/>
                <a:cs typeface="Times New Roman" pitchFamily="18" charset="0"/>
              </a:rPr>
              <a:t>only.</a:t>
            </a:r>
            <a:endParaRPr lang="en-US" sz="2600" spc="-50" dirty="0" smtClean="0">
              <a:solidFill>
                <a:srgbClr val="4D4D4D"/>
              </a:solidFill>
              <a:latin typeface="Segoe UI" pitchFamily="34" charset="0"/>
              <a:ea typeface="Segoe UI" pitchFamily="34" charset="0"/>
              <a:cs typeface="Segoe UI" pitchFamily="34" charset="0"/>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8825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0" name="Text Placeholder 2"/>
          <p:cNvSpPr txBox="1">
            <a:spLocks/>
          </p:cNvSpPr>
          <p:nvPr/>
        </p:nvSpPr>
        <p:spPr>
          <a:xfrm>
            <a:off x="190656" y="794834"/>
            <a:ext cx="8571207" cy="861774"/>
          </a:xfrm>
          <a:prstGeom prst="rect">
            <a:avLst/>
          </a:prstGeom>
        </p:spPr>
        <p:txBody>
          <a:bodyPr vert="horz" wrap="square" lIns="0" tIns="0" rIns="0" bIns="0" rtlCol="0">
            <a:spAutoFit/>
          </a:bodyPr>
          <a:lstStyle/>
          <a:p>
            <a:pPr algn="just"/>
            <a:r>
              <a:rPr lang="en-US" sz="2800" dirty="0">
                <a:solidFill>
                  <a:schemeClr val="accent1">
                    <a:lumMod val="75000"/>
                  </a:schemeClr>
                </a:solidFill>
                <a:latin typeface="Times New Roman" pitchFamily="18" charset="0"/>
                <a:cs typeface="Times New Roman" pitchFamily="18" charset="0"/>
              </a:rPr>
              <a:t>Skyline </a:t>
            </a:r>
            <a:r>
              <a:rPr lang="en-US" sz="2800" dirty="0" smtClean="0">
                <a:solidFill>
                  <a:schemeClr val="accent1">
                    <a:lumMod val="75000"/>
                  </a:schemeClr>
                </a:solidFill>
                <a:latin typeface="Times New Roman" pitchFamily="18" charset="0"/>
                <a:cs typeface="Times New Roman" pitchFamily="18" charset="0"/>
              </a:rPr>
              <a:t>Constraints </a:t>
            </a:r>
          </a:p>
          <a:p>
            <a:pPr algn="just"/>
            <a:r>
              <a:rPr lang="en-US" sz="2800" dirty="0" smtClean="0">
                <a:latin typeface="Times New Roman" pitchFamily="18" charset="0"/>
                <a:cs typeface="Times New Roman" pitchFamily="18" charset="0"/>
              </a:rPr>
              <a:t>	Constraints </a:t>
            </a:r>
            <a:r>
              <a:rPr lang="en-US" sz="2800" dirty="0">
                <a:latin typeface="Times New Roman" pitchFamily="18" charset="0"/>
                <a:cs typeface="Times New Roman" pitchFamily="18" charset="0"/>
              </a:rPr>
              <a:t>whose contextual skylines include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Times New Roman" pitchFamily="18" charset="0"/>
              <a:ea typeface="Segoe UI" pitchFamily="34" charset="0"/>
              <a:cs typeface="Times New Roman" pitchFamily="18" charset="0"/>
            </a:endParaRPr>
          </a:p>
        </p:txBody>
      </p:sp>
      <p:graphicFrame>
        <p:nvGraphicFramePr>
          <p:cNvPr id="31" name="Content Placeholder 3"/>
          <p:cNvGraphicFramePr>
            <a:graphicFrameLocks/>
          </p:cNvGraphicFramePr>
          <p:nvPr>
            <p:extLst>
              <p:ext uri="{D42A27DB-BD31-4B8C-83A1-F6EECF244321}">
                <p14:modId xmlns:p14="http://schemas.microsoft.com/office/powerpoint/2010/main" val="1281732916"/>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2" name="Rectangle 31"/>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Oval 32"/>
          <p:cNvSpPr/>
          <p:nvPr/>
        </p:nvSpPr>
        <p:spPr>
          <a:xfrm>
            <a:off x="6172200" y="2467463"/>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34" name="Oval 33"/>
          <p:cNvSpPr/>
          <p:nvPr/>
        </p:nvSpPr>
        <p:spPr>
          <a:xfrm>
            <a:off x="6172200" y="1667363"/>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35" name="Straight Arrow Connector 34"/>
          <p:cNvCxnSpPr>
            <a:stCxn id="47" idx="0"/>
            <a:endCxn id="34" idx="4"/>
          </p:cNvCxnSpPr>
          <p:nvPr/>
        </p:nvCxnSpPr>
        <p:spPr>
          <a:xfrm rot="5400000" flipH="1" flipV="1">
            <a:off x="5724525" y="1562588"/>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3" idx="0"/>
            <a:endCxn id="34" idx="4"/>
          </p:cNvCxnSpPr>
          <p:nvPr/>
        </p:nvCxnSpPr>
        <p:spPr>
          <a:xfrm rot="5400000" flipH="1" flipV="1">
            <a:off x="6486525" y="2324389"/>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8" idx="0"/>
            <a:endCxn id="34" idx="4"/>
          </p:cNvCxnSpPr>
          <p:nvPr/>
        </p:nvCxnSpPr>
        <p:spPr>
          <a:xfrm rot="16200000" flipV="1">
            <a:off x="7248525" y="1562588"/>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50280" y="3839063"/>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39" name="Straight Arrow Connector 38"/>
          <p:cNvCxnSpPr/>
          <p:nvPr/>
        </p:nvCxnSpPr>
        <p:spPr>
          <a:xfrm>
            <a:off x="6629400" y="2867512"/>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rot="5400000">
            <a:off x="8009779" y="3011134"/>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p:nvPr/>
        </p:nvCxnSpPr>
        <p:spPr>
          <a:xfrm rot="10800000" flipV="1">
            <a:off x="5105400" y="2870394"/>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endCxn id="50" idx="0"/>
          </p:cNvCxnSpPr>
          <p:nvPr/>
        </p:nvCxnSpPr>
        <p:spPr>
          <a:xfrm rot="10800000" flipV="1">
            <a:off x="6629400" y="2867513"/>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50" idx="0"/>
          </p:cNvCxnSpPr>
          <p:nvPr/>
        </p:nvCxnSpPr>
        <p:spPr>
          <a:xfrm rot="16200000" flipV="1">
            <a:off x="5695950" y="2276963"/>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8" idx="0"/>
            <a:endCxn id="50" idx="4"/>
          </p:cNvCxnSpPr>
          <p:nvPr/>
        </p:nvCxnSpPr>
        <p:spPr>
          <a:xfrm rot="16200000" flipV="1">
            <a:off x="6466713" y="3661136"/>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8" idx="0"/>
          </p:cNvCxnSpPr>
          <p:nvPr/>
        </p:nvCxnSpPr>
        <p:spPr>
          <a:xfrm rot="10800000" flipV="1">
            <a:off x="6644640" y="3496162"/>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endCxn id="38" idx="0"/>
          </p:cNvCxnSpPr>
          <p:nvPr/>
        </p:nvCxnSpPr>
        <p:spPr>
          <a:xfrm>
            <a:off x="5410200" y="3553313"/>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7" name="Oval 46"/>
          <p:cNvSpPr/>
          <p:nvPr/>
        </p:nvSpPr>
        <p:spPr>
          <a:xfrm>
            <a:off x="4648200" y="2467463"/>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70C0"/>
                </a:solidFill>
                <a:latin typeface="Times New Roman" pitchFamily="18" charset="0"/>
                <a:cs typeface="Times New Roman" pitchFamily="18" charset="0"/>
              </a:rPr>
              <a:t>a</a:t>
            </a:r>
            <a:r>
              <a:rPr lang="en-US" sz="2000" b="1" baseline="-25000" dirty="0" smtClean="0">
                <a:solidFill>
                  <a:srgbClr val="0070C0"/>
                </a:solidFill>
                <a:latin typeface="Times New Roman" pitchFamily="18" charset="0"/>
                <a:cs typeface="Times New Roman" pitchFamily="18" charset="0"/>
              </a:rPr>
              <a:t>1</a:t>
            </a:r>
          </a:p>
          <a:p>
            <a:pPr algn="ctr"/>
            <a:r>
              <a:rPr lang="en-US" sz="2000" b="1" dirty="0" smtClean="0">
                <a:solidFill>
                  <a:srgbClr val="0070C0"/>
                </a:solidFill>
                <a:latin typeface="Times New Roman" pitchFamily="18" charset="0"/>
                <a:cs typeface="Times New Roman" pitchFamily="18" charset="0"/>
              </a:rPr>
              <a:t>{t</a:t>
            </a:r>
            <a:r>
              <a:rPr lang="en-US" sz="2000" b="1" baseline="-25000" dirty="0" smtClean="0">
                <a:solidFill>
                  <a:srgbClr val="0070C0"/>
                </a:solidFill>
                <a:latin typeface="Times New Roman" pitchFamily="18" charset="0"/>
                <a:cs typeface="Times New Roman" pitchFamily="18" charset="0"/>
              </a:rPr>
              <a:t>2</a:t>
            </a:r>
            <a:r>
              <a:rPr lang="en-US" sz="2000" b="1" dirty="0" smtClean="0">
                <a:solidFill>
                  <a:srgbClr val="0070C0"/>
                </a:solidFill>
                <a:latin typeface="Times New Roman" pitchFamily="18" charset="0"/>
                <a:cs typeface="Times New Roman" pitchFamily="18" charset="0"/>
              </a:rPr>
              <a:t>,t</a:t>
            </a:r>
            <a:r>
              <a:rPr lang="en-US" sz="2000" b="1" baseline="-25000" dirty="0" smtClean="0">
                <a:solidFill>
                  <a:srgbClr val="0070C0"/>
                </a:solidFill>
                <a:latin typeface="Times New Roman" pitchFamily="18" charset="0"/>
                <a:cs typeface="Times New Roman" pitchFamily="18" charset="0"/>
              </a:rPr>
              <a:t>5</a:t>
            </a:r>
            <a:r>
              <a:rPr lang="en-US" sz="2000" b="1" dirty="0" smtClean="0">
                <a:solidFill>
                  <a:srgbClr val="0070C0"/>
                </a:solidFill>
                <a:latin typeface="Times New Roman" pitchFamily="18" charset="0"/>
                <a:cs typeface="Times New Roman" pitchFamily="18" charset="0"/>
              </a:rPr>
              <a:t>}</a:t>
            </a:r>
          </a:p>
        </p:txBody>
      </p:sp>
      <p:sp>
        <p:nvSpPr>
          <p:cNvPr id="48" name="Oval 47"/>
          <p:cNvSpPr/>
          <p:nvPr/>
        </p:nvSpPr>
        <p:spPr>
          <a:xfrm>
            <a:off x="7696200" y="2467463"/>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9" name="Oval 48"/>
          <p:cNvSpPr/>
          <p:nvPr/>
        </p:nvSpPr>
        <p:spPr>
          <a:xfrm>
            <a:off x="7696200" y="321041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50" name="Oval 49"/>
          <p:cNvSpPr/>
          <p:nvPr/>
        </p:nvSpPr>
        <p:spPr>
          <a:xfrm>
            <a:off x="6172200" y="3210412"/>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sp>
        <p:nvSpPr>
          <p:cNvPr id="51" name="Oval 50"/>
          <p:cNvSpPr/>
          <p:nvPr/>
        </p:nvSpPr>
        <p:spPr>
          <a:xfrm>
            <a:off x="4648200" y="321041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2" name="Straight Arrow Connector 51"/>
          <p:cNvCxnSpPr/>
          <p:nvPr/>
        </p:nvCxnSpPr>
        <p:spPr>
          <a:xfrm rot="5400000" flipH="1" flipV="1">
            <a:off x="4961779" y="3011134"/>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51996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Existing Fact Checking Projects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935665"/>
            <a:ext cx="8573589" cy="4253985"/>
          </a:xfrm>
        </p:spPr>
        <p:txBody>
          <a:bodyPr/>
          <a:lstStyle/>
          <a:p>
            <a:r>
              <a:rPr lang="en-US" dirty="0">
                <a:solidFill>
                  <a:srgbClr val="F58026"/>
                </a:solidFill>
                <a:latin typeface="Garamond" panose="02020404030301010803" pitchFamily="18" charset="0"/>
              </a:rPr>
              <a:t>Journalists and reporters spend good amount of time on fact checking</a:t>
            </a: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r>
              <a:rPr lang="en-US" sz="2000" dirty="0" err="1" smtClean="0">
                <a:solidFill>
                  <a:schemeClr val="tx1"/>
                </a:solidFill>
                <a:latin typeface="Garamond" panose="02020404030301010803" pitchFamily="18" charset="0"/>
              </a:rPr>
              <a:t>PolitiFact</a:t>
            </a:r>
            <a:r>
              <a:rPr lang="en-US" sz="2000" dirty="0" smtClean="0">
                <a:solidFill>
                  <a:schemeClr val="tx1"/>
                </a:solidFill>
                <a:latin typeface="Garamond" panose="02020404030301010803" pitchFamily="18" charset="0"/>
              </a:rPr>
              <a:t>    </a:t>
            </a:r>
            <a:r>
              <a:rPr lang="en-US" sz="2000" dirty="0">
                <a:solidFill>
                  <a:schemeClr val="tx1"/>
                </a:solidFill>
                <a:latin typeface="Garamond" panose="02020404030301010803" pitchFamily="18" charset="0"/>
              </a:rPr>
              <a:t>http://www.politifact.com/</a:t>
            </a:r>
          </a:p>
          <a:p>
            <a:r>
              <a:rPr lang="en-US" sz="2000" dirty="0" err="1">
                <a:solidFill>
                  <a:schemeClr val="tx1"/>
                </a:solidFill>
                <a:latin typeface="Garamond" panose="02020404030301010803" pitchFamily="18" charset="0"/>
              </a:rPr>
              <a:t>FactCheckEU</a:t>
            </a:r>
            <a:r>
              <a:rPr lang="en-US" sz="2000" dirty="0">
                <a:solidFill>
                  <a:schemeClr val="tx1"/>
                </a:solidFill>
                <a:latin typeface="Garamond" panose="02020404030301010803" pitchFamily="18" charset="0"/>
              </a:rPr>
              <a:t>    https://factcheckeu.org/</a:t>
            </a:r>
          </a:p>
          <a:p>
            <a:r>
              <a:rPr lang="en-US" sz="2000" dirty="0" err="1">
                <a:solidFill>
                  <a:schemeClr val="tx1"/>
                </a:solidFill>
                <a:latin typeface="Garamond" panose="02020404030301010803" pitchFamily="18" charset="0"/>
              </a:rPr>
              <a:t>FullFact</a:t>
            </a:r>
            <a:r>
              <a:rPr lang="en-US" sz="2000" dirty="0">
                <a:solidFill>
                  <a:schemeClr val="tx1"/>
                </a:solidFill>
                <a:latin typeface="Garamond" panose="02020404030301010803" pitchFamily="18" charset="0"/>
              </a:rPr>
              <a:t>    http://fullfact.org/</a:t>
            </a:r>
          </a:p>
          <a:p>
            <a:r>
              <a:rPr lang="en-US" sz="2000" dirty="0">
                <a:solidFill>
                  <a:schemeClr val="tx1"/>
                </a:solidFill>
                <a:latin typeface="Garamond" panose="02020404030301010803" pitchFamily="18" charset="0"/>
              </a:rPr>
              <a:t>Snopes    http://www.snopes.com/info/whatsnew.asp</a:t>
            </a:r>
          </a:p>
          <a:p>
            <a:r>
              <a:rPr lang="en-US" sz="2000" dirty="0" err="1">
                <a:solidFill>
                  <a:schemeClr val="tx1"/>
                </a:solidFill>
                <a:latin typeface="Garamond" panose="02020404030301010803" pitchFamily="18" charset="0"/>
              </a:rPr>
              <a:t>Factcheck</a:t>
            </a:r>
            <a:r>
              <a:rPr lang="en-US" sz="2000" dirty="0">
                <a:solidFill>
                  <a:schemeClr val="tx1"/>
                </a:solidFill>
                <a:latin typeface="Garamond" panose="02020404030301010803" pitchFamily="18" charset="0"/>
              </a:rPr>
              <a:t>    http://www.factcheck.org/</a:t>
            </a:r>
            <a:endParaRPr lang="en-US" dirty="0">
              <a:solidFill>
                <a:schemeClr val="tx1"/>
              </a:solidFill>
              <a:latin typeface="Garamond" panose="02020404030301010803"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46" y="1857375"/>
            <a:ext cx="6570611" cy="154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87799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30" name="Content Placeholder 3"/>
          <p:cNvGraphicFramePr>
            <a:graphicFrameLocks/>
          </p:cNvGraphicFramePr>
          <p:nvPr>
            <p:extLst>
              <p:ext uri="{D42A27DB-BD31-4B8C-83A1-F6EECF244321}">
                <p14:modId xmlns:p14="http://schemas.microsoft.com/office/powerpoint/2010/main" val="1744162582"/>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1" name="Rectangle 30"/>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Text Placeholder 2"/>
          <p:cNvSpPr txBox="1">
            <a:spLocks/>
          </p:cNvSpPr>
          <p:nvPr/>
        </p:nvSpPr>
        <p:spPr>
          <a:xfrm>
            <a:off x="190656" y="794834"/>
            <a:ext cx="8571207" cy="1292662"/>
          </a:xfrm>
          <a:prstGeom prst="rect">
            <a:avLst/>
          </a:prstGeom>
        </p:spPr>
        <p:txBody>
          <a:bodyPr vert="horz" wrap="square" lIns="0" tIns="0" rIns="0" bIns="0" rtlCol="0">
            <a:spAutoFit/>
          </a:bodyPr>
          <a:lstStyle/>
          <a:p>
            <a:pPr algn="just"/>
            <a:r>
              <a:rPr lang="en-US" sz="2800" dirty="0" smtClean="0">
                <a:solidFill>
                  <a:srgbClr val="C00000"/>
                </a:solidFill>
                <a:latin typeface="Times New Roman" pitchFamily="18" charset="0"/>
                <a:cs typeface="Times New Roman" pitchFamily="18" charset="0"/>
              </a:rPr>
              <a:t>Maximal </a:t>
            </a:r>
            <a:r>
              <a:rPr lang="en-US" sz="2800" dirty="0">
                <a:solidFill>
                  <a:srgbClr val="C00000"/>
                </a:solidFill>
                <a:latin typeface="Times New Roman" pitchFamily="18" charset="0"/>
                <a:cs typeface="Times New Roman" pitchFamily="18" charset="0"/>
              </a:rPr>
              <a:t>Skyline </a:t>
            </a:r>
            <a:r>
              <a:rPr lang="en-US" sz="2800" dirty="0" smtClean="0">
                <a:solidFill>
                  <a:srgbClr val="C00000"/>
                </a:solidFill>
                <a:latin typeface="Times New Roman" pitchFamily="18" charset="0"/>
                <a:cs typeface="Times New Roman" pitchFamily="18" charset="0"/>
              </a:rPr>
              <a:t>Constraints</a:t>
            </a:r>
          </a:p>
          <a:p>
            <a:pPr lvl="1" algn="just"/>
            <a:r>
              <a:rPr lang="en-US" sz="2800" dirty="0" smtClean="0">
                <a:latin typeface="Times New Roman" pitchFamily="18" charset="0"/>
                <a:cs typeface="Times New Roman" pitchFamily="18" charset="0"/>
              </a:rPr>
              <a:t>Constraints </a:t>
            </a:r>
            <a:r>
              <a:rPr lang="en-US" sz="2800" dirty="0">
                <a:latin typeface="Times New Roman" pitchFamily="18" charset="0"/>
                <a:cs typeface="Times New Roman" pitchFamily="18" charset="0"/>
              </a:rPr>
              <a:t>not subsumed by any other skyline constraints of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Monotype Corsiva" pitchFamily="66" charset="0"/>
              <a:ea typeface="Segoe UI" pitchFamily="34" charset="0"/>
              <a:cs typeface="Times New Roman" pitchFamily="18" charset="0"/>
            </a:endParaRPr>
          </a:p>
        </p:txBody>
      </p:sp>
      <p:sp>
        <p:nvSpPr>
          <p:cNvPr id="29" name="Oval 28"/>
          <p:cNvSpPr/>
          <p:nvPr/>
        </p:nvSpPr>
        <p:spPr>
          <a:xfrm>
            <a:off x="6172200" y="2486513"/>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33" name="Oval 32"/>
          <p:cNvSpPr/>
          <p:nvPr/>
        </p:nvSpPr>
        <p:spPr>
          <a:xfrm>
            <a:off x="6172200" y="1686413"/>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34" name="Straight Arrow Connector 33"/>
          <p:cNvCxnSpPr>
            <a:stCxn id="46" idx="0"/>
            <a:endCxn id="33" idx="4"/>
          </p:cNvCxnSpPr>
          <p:nvPr/>
        </p:nvCxnSpPr>
        <p:spPr>
          <a:xfrm rot="5400000" flipH="1" flipV="1">
            <a:off x="5724525" y="1581638"/>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a:stCxn id="29" idx="0"/>
            <a:endCxn id="33" idx="4"/>
          </p:cNvCxnSpPr>
          <p:nvPr/>
        </p:nvCxnSpPr>
        <p:spPr>
          <a:xfrm rot="5400000" flipH="1" flipV="1">
            <a:off x="6486525" y="2343439"/>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47" idx="0"/>
            <a:endCxn id="33" idx="4"/>
          </p:cNvCxnSpPr>
          <p:nvPr/>
        </p:nvCxnSpPr>
        <p:spPr>
          <a:xfrm rot="16200000" flipV="1">
            <a:off x="7248525" y="1581638"/>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7" name="Rectangle 36"/>
          <p:cNvSpPr/>
          <p:nvPr/>
        </p:nvSpPr>
        <p:spPr>
          <a:xfrm>
            <a:off x="6050280" y="3858113"/>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38" name="Straight Arrow Connector 37"/>
          <p:cNvCxnSpPr/>
          <p:nvPr/>
        </p:nvCxnSpPr>
        <p:spPr>
          <a:xfrm>
            <a:off x="6629400" y="2886562"/>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rot="5400000">
            <a:off x="8009779" y="3030184"/>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p:nvPr/>
        </p:nvCxnSpPr>
        <p:spPr>
          <a:xfrm rot="10800000" flipV="1">
            <a:off x="5105400" y="2889444"/>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49" idx="0"/>
          </p:cNvCxnSpPr>
          <p:nvPr/>
        </p:nvCxnSpPr>
        <p:spPr>
          <a:xfrm rot="10800000" flipV="1">
            <a:off x="6629400" y="2886563"/>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49" idx="0"/>
          </p:cNvCxnSpPr>
          <p:nvPr/>
        </p:nvCxnSpPr>
        <p:spPr>
          <a:xfrm rot="16200000" flipV="1">
            <a:off x="5695950" y="2296013"/>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37" idx="0"/>
            <a:endCxn id="49" idx="4"/>
          </p:cNvCxnSpPr>
          <p:nvPr/>
        </p:nvCxnSpPr>
        <p:spPr>
          <a:xfrm rot="16200000" flipV="1">
            <a:off x="6466713" y="3680186"/>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endCxn id="37" idx="0"/>
          </p:cNvCxnSpPr>
          <p:nvPr/>
        </p:nvCxnSpPr>
        <p:spPr>
          <a:xfrm rot="10800000" flipV="1">
            <a:off x="6644640" y="3515212"/>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7" idx="0"/>
          </p:cNvCxnSpPr>
          <p:nvPr/>
        </p:nvCxnSpPr>
        <p:spPr>
          <a:xfrm>
            <a:off x="5410200" y="3572363"/>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6" name="Oval 45"/>
          <p:cNvSpPr/>
          <p:nvPr/>
        </p:nvSpPr>
        <p:spPr>
          <a:xfrm>
            <a:off x="4648200" y="2486513"/>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C00000"/>
                </a:solidFill>
                <a:latin typeface="Times New Roman" pitchFamily="18" charset="0"/>
                <a:cs typeface="Times New Roman" pitchFamily="18" charset="0"/>
              </a:rPr>
              <a:t>a</a:t>
            </a:r>
            <a:r>
              <a:rPr lang="en-US" sz="2000" b="1" baseline="-25000" dirty="0" smtClean="0">
                <a:solidFill>
                  <a:srgbClr val="C00000"/>
                </a:solidFill>
                <a:latin typeface="Times New Roman" pitchFamily="18" charset="0"/>
                <a:cs typeface="Times New Roman" pitchFamily="18" charset="0"/>
              </a:rPr>
              <a:t>1</a:t>
            </a:r>
          </a:p>
          <a:p>
            <a:pPr algn="ct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2</a:t>
            </a: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5</a:t>
            </a:r>
            <a:r>
              <a:rPr lang="en-US" sz="2000" b="1" dirty="0" smtClean="0">
                <a:solidFill>
                  <a:srgbClr val="C00000"/>
                </a:solidFill>
                <a:latin typeface="Times New Roman" pitchFamily="18" charset="0"/>
                <a:cs typeface="Times New Roman" pitchFamily="18" charset="0"/>
              </a:rPr>
              <a:t>}</a:t>
            </a:r>
          </a:p>
        </p:txBody>
      </p:sp>
      <p:sp>
        <p:nvSpPr>
          <p:cNvPr id="47" name="Oval 46"/>
          <p:cNvSpPr/>
          <p:nvPr/>
        </p:nvSpPr>
        <p:spPr>
          <a:xfrm>
            <a:off x="7696200" y="2486513"/>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8" name="Oval 47"/>
          <p:cNvSpPr/>
          <p:nvPr/>
        </p:nvSpPr>
        <p:spPr>
          <a:xfrm>
            <a:off x="7696200" y="322946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49" name="Oval 48"/>
          <p:cNvSpPr/>
          <p:nvPr/>
        </p:nvSpPr>
        <p:spPr>
          <a:xfrm>
            <a:off x="6172200" y="3229462"/>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sp>
        <p:nvSpPr>
          <p:cNvPr id="50" name="Oval 49"/>
          <p:cNvSpPr/>
          <p:nvPr/>
        </p:nvSpPr>
        <p:spPr>
          <a:xfrm>
            <a:off x="4648200" y="3229462"/>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2,</a:t>
            </a: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5</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1" name="Straight Arrow Connector 50"/>
          <p:cNvCxnSpPr/>
          <p:nvPr/>
        </p:nvCxnSpPr>
        <p:spPr>
          <a:xfrm rot="5400000" flipH="1" flipV="1">
            <a:off x="4961779" y="3030184"/>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35891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Oval 8"/>
          <p:cNvSpPr/>
          <p:nvPr/>
        </p:nvSpPr>
        <p:spPr>
          <a:xfrm>
            <a:off x="6172200" y="2494986"/>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10" name="Oval 9"/>
          <p:cNvSpPr/>
          <p:nvPr/>
        </p:nvSpPr>
        <p:spPr>
          <a:xfrm>
            <a:off x="6172200" y="1694886"/>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11" name="Straight Arrow Connector 10"/>
          <p:cNvCxnSpPr>
            <a:stCxn id="23" idx="0"/>
            <a:endCxn id="10" idx="4"/>
          </p:cNvCxnSpPr>
          <p:nvPr/>
        </p:nvCxnSpPr>
        <p:spPr>
          <a:xfrm rot="5400000" flipH="1" flipV="1">
            <a:off x="5724525" y="1590111"/>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2" name="Straight Arrow Connector 11"/>
          <p:cNvCxnSpPr>
            <a:stCxn id="9" idx="0"/>
            <a:endCxn id="10" idx="4"/>
          </p:cNvCxnSpPr>
          <p:nvPr/>
        </p:nvCxnSpPr>
        <p:spPr>
          <a:xfrm rot="5400000" flipH="1" flipV="1">
            <a:off x="6486525" y="2351913"/>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3" name="Straight Arrow Connector 12"/>
          <p:cNvCxnSpPr>
            <a:stCxn id="24" idx="0"/>
            <a:endCxn id="10" idx="4"/>
          </p:cNvCxnSpPr>
          <p:nvPr/>
        </p:nvCxnSpPr>
        <p:spPr>
          <a:xfrm rot="16200000" flipV="1">
            <a:off x="7248525" y="1590111"/>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4" name="Rectangle 13"/>
          <p:cNvSpPr/>
          <p:nvPr/>
        </p:nvSpPr>
        <p:spPr>
          <a:xfrm>
            <a:off x="6050280" y="3866586"/>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15" name="Straight Arrow Connector 14"/>
          <p:cNvCxnSpPr/>
          <p:nvPr/>
        </p:nvCxnSpPr>
        <p:spPr>
          <a:xfrm>
            <a:off x="6629400" y="2895036"/>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p:nvPr/>
        </p:nvCxnSpPr>
        <p:spPr>
          <a:xfrm rot="5400000">
            <a:off x="8009779" y="3038657"/>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p:nvPr/>
        </p:nvCxnSpPr>
        <p:spPr>
          <a:xfrm rot="10800000" flipV="1">
            <a:off x="5105400" y="2897917"/>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endCxn id="26" idx="0"/>
          </p:cNvCxnSpPr>
          <p:nvPr/>
        </p:nvCxnSpPr>
        <p:spPr>
          <a:xfrm rot="10800000" flipV="1">
            <a:off x="6629400" y="2895036"/>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stCxn id="26" idx="0"/>
          </p:cNvCxnSpPr>
          <p:nvPr/>
        </p:nvCxnSpPr>
        <p:spPr>
          <a:xfrm rot="16200000" flipV="1">
            <a:off x="5695950" y="2304486"/>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4" idx="0"/>
            <a:endCxn id="26" idx="4"/>
          </p:cNvCxnSpPr>
          <p:nvPr/>
        </p:nvCxnSpPr>
        <p:spPr>
          <a:xfrm rot="16200000" flipV="1">
            <a:off x="6466713" y="3688659"/>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endCxn id="14" idx="0"/>
          </p:cNvCxnSpPr>
          <p:nvPr/>
        </p:nvCxnSpPr>
        <p:spPr>
          <a:xfrm rot="10800000" flipV="1">
            <a:off x="6644640" y="3523686"/>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endCxn id="14" idx="0"/>
          </p:cNvCxnSpPr>
          <p:nvPr/>
        </p:nvCxnSpPr>
        <p:spPr>
          <a:xfrm>
            <a:off x="5410200" y="3580836"/>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3" name="Oval 22"/>
          <p:cNvSpPr/>
          <p:nvPr/>
        </p:nvSpPr>
        <p:spPr>
          <a:xfrm>
            <a:off x="4648200" y="2494986"/>
            <a:ext cx="914400" cy="288036"/>
          </a:xfrm>
          <a:prstGeom prst="ellipse">
            <a:avLst/>
          </a:prstGeom>
          <a:solidFill>
            <a:schemeClr val="accent1">
              <a:lumMod val="60000"/>
              <a:lumOff val="40000"/>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C00000"/>
                </a:solidFill>
                <a:latin typeface="Times New Roman" pitchFamily="18" charset="0"/>
                <a:cs typeface="Times New Roman" pitchFamily="18" charset="0"/>
              </a:rPr>
              <a:t>a</a:t>
            </a:r>
            <a:r>
              <a:rPr lang="en-US" sz="2000" b="1" baseline="-25000" dirty="0" smtClean="0">
                <a:solidFill>
                  <a:srgbClr val="C00000"/>
                </a:solidFill>
                <a:latin typeface="Times New Roman" pitchFamily="18" charset="0"/>
                <a:cs typeface="Times New Roman" pitchFamily="18" charset="0"/>
              </a:rPr>
              <a:t>1</a:t>
            </a:r>
          </a:p>
          <a:p>
            <a:pPr algn="ct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2</a:t>
            </a:r>
            <a:r>
              <a:rPr lang="en-US" sz="2000" b="1" dirty="0" smtClean="0">
                <a:solidFill>
                  <a:srgbClr val="C00000"/>
                </a:solidFill>
                <a:latin typeface="Times New Roman" pitchFamily="18" charset="0"/>
                <a:cs typeface="Times New Roman" pitchFamily="18" charset="0"/>
              </a:rPr>
              <a:t>,t</a:t>
            </a:r>
            <a:r>
              <a:rPr lang="en-US" sz="2000" b="1" baseline="-25000" dirty="0" smtClean="0">
                <a:solidFill>
                  <a:srgbClr val="C00000"/>
                </a:solidFill>
                <a:latin typeface="Times New Roman" pitchFamily="18" charset="0"/>
                <a:cs typeface="Times New Roman" pitchFamily="18" charset="0"/>
              </a:rPr>
              <a:t>5</a:t>
            </a:r>
            <a:r>
              <a:rPr lang="en-US" sz="2000" b="1" dirty="0" smtClean="0">
                <a:solidFill>
                  <a:srgbClr val="C00000"/>
                </a:solidFill>
                <a:latin typeface="Times New Roman" pitchFamily="18" charset="0"/>
                <a:cs typeface="Times New Roman" pitchFamily="18" charset="0"/>
              </a:rPr>
              <a:t>}</a:t>
            </a:r>
          </a:p>
        </p:txBody>
      </p:sp>
      <p:sp>
        <p:nvSpPr>
          <p:cNvPr id="24" name="Oval 23"/>
          <p:cNvSpPr/>
          <p:nvPr/>
        </p:nvSpPr>
        <p:spPr>
          <a:xfrm>
            <a:off x="7696200" y="2494986"/>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7696200" y="3237936"/>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26" name="Oval 25"/>
          <p:cNvSpPr/>
          <p:nvPr/>
        </p:nvSpPr>
        <p:spPr>
          <a:xfrm>
            <a:off x="6172200" y="3237936"/>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1</a:t>
            </a: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27" name="Oval 26"/>
          <p:cNvSpPr/>
          <p:nvPr/>
        </p:nvSpPr>
        <p:spPr>
          <a:xfrm>
            <a:off x="4648200" y="3237936"/>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1</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28" name="Straight Arrow Connector 27"/>
          <p:cNvCxnSpPr/>
          <p:nvPr/>
        </p:nvCxnSpPr>
        <p:spPr>
          <a:xfrm rot="5400000" flipH="1" flipV="1">
            <a:off x="4961779" y="3038657"/>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30" name="Content Placeholder 3"/>
          <p:cNvGraphicFramePr>
            <a:graphicFrameLocks/>
          </p:cNvGraphicFramePr>
          <p:nvPr>
            <p:extLst>
              <p:ext uri="{D42A27DB-BD31-4B8C-83A1-F6EECF244321}">
                <p14:modId xmlns:p14="http://schemas.microsoft.com/office/powerpoint/2010/main" val="2654507289"/>
              </p:ext>
            </p:extLst>
          </p:nvPr>
        </p:nvGraphicFramePr>
        <p:xfrm>
          <a:off x="388959" y="267590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bl>
          </a:graphicData>
        </a:graphic>
      </p:graphicFrame>
      <p:sp>
        <p:nvSpPr>
          <p:cNvPr id="31" name="Rectangle 30"/>
          <p:cNvSpPr/>
          <p:nvPr/>
        </p:nvSpPr>
        <p:spPr bwMode="auto">
          <a:xfrm>
            <a:off x="2860344" y="2635046"/>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Text Placeholder 2"/>
          <p:cNvSpPr txBox="1">
            <a:spLocks/>
          </p:cNvSpPr>
          <p:nvPr/>
        </p:nvSpPr>
        <p:spPr>
          <a:xfrm>
            <a:off x="190656" y="794834"/>
            <a:ext cx="8571207" cy="1292662"/>
          </a:xfrm>
          <a:prstGeom prst="rect">
            <a:avLst/>
          </a:prstGeom>
        </p:spPr>
        <p:txBody>
          <a:bodyPr vert="horz" wrap="square" lIns="0" tIns="0" rIns="0" bIns="0" rtlCol="0">
            <a:spAutoFit/>
          </a:bodyPr>
          <a:lstStyle/>
          <a:p>
            <a:pPr algn="just"/>
            <a:r>
              <a:rPr lang="en-US" sz="2800" dirty="0" smtClean="0">
                <a:solidFill>
                  <a:srgbClr val="C00000"/>
                </a:solidFill>
                <a:latin typeface="Times New Roman" pitchFamily="18" charset="0"/>
                <a:cs typeface="Times New Roman" pitchFamily="18" charset="0"/>
              </a:rPr>
              <a:t>Maximal </a:t>
            </a:r>
            <a:r>
              <a:rPr lang="en-US" sz="2800" dirty="0">
                <a:solidFill>
                  <a:srgbClr val="C00000"/>
                </a:solidFill>
                <a:latin typeface="Times New Roman" pitchFamily="18" charset="0"/>
                <a:cs typeface="Times New Roman" pitchFamily="18" charset="0"/>
              </a:rPr>
              <a:t>Skyline </a:t>
            </a:r>
            <a:r>
              <a:rPr lang="en-US" sz="2800" dirty="0" smtClean="0">
                <a:solidFill>
                  <a:srgbClr val="C00000"/>
                </a:solidFill>
                <a:latin typeface="Times New Roman" pitchFamily="18" charset="0"/>
                <a:cs typeface="Times New Roman" pitchFamily="18" charset="0"/>
              </a:rPr>
              <a:t>Constraints</a:t>
            </a:r>
          </a:p>
          <a:p>
            <a:pPr lvl="1" algn="just"/>
            <a:r>
              <a:rPr lang="en-US" sz="2800" dirty="0" smtClean="0">
                <a:latin typeface="Times New Roman" pitchFamily="18" charset="0"/>
                <a:cs typeface="Times New Roman" pitchFamily="18" charset="0"/>
              </a:rPr>
              <a:t>Constraints </a:t>
            </a:r>
            <a:r>
              <a:rPr lang="en-US" sz="2800" dirty="0">
                <a:latin typeface="Times New Roman" pitchFamily="18" charset="0"/>
                <a:cs typeface="Times New Roman" pitchFamily="18" charset="0"/>
              </a:rPr>
              <a:t>not subsumed by any other skyline constraints of </a:t>
            </a:r>
            <a:r>
              <a:rPr lang="en-US" sz="2800" i="1" dirty="0">
                <a:latin typeface="Times New Roman" pitchFamily="18" charset="0"/>
                <a:cs typeface="Times New Roman" pitchFamily="18" charset="0"/>
              </a:rPr>
              <a:t>t</a:t>
            </a:r>
            <a:r>
              <a:rPr lang="en-US" sz="2800" dirty="0">
                <a:latin typeface="Times New Roman" pitchFamily="18" charset="0"/>
                <a:cs typeface="Times New Roman" pitchFamily="18" charset="0"/>
              </a:rPr>
              <a:t>. </a:t>
            </a:r>
            <a:endParaRPr lang="en-US" sz="2800" spc="-50" dirty="0">
              <a:latin typeface="Monotype Corsiva" pitchFamily="66" charset="0"/>
              <a:ea typeface="Segoe UI" pitchFamily="34" charset="0"/>
              <a:cs typeface="Times New Roman" pitchFamily="18"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15418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58" name="Content Placeholder 3"/>
          <p:cNvGraphicFramePr>
            <a:graphicFrameLocks/>
          </p:cNvGraphicFramePr>
          <p:nvPr>
            <p:extLst>
              <p:ext uri="{D42A27DB-BD31-4B8C-83A1-F6EECF244321}">
                <p14:modId xmlns:p14="http://schemas.microsoft.com/office/powerpoint/2010/main" val="2754835470"/>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4" name="Rectangle 23"/>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39391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65" name="Content Placeholder 3"/>
          <p:cNvGraphicFramePr>
            <a:graphicFrameLocks/>
          </p:cNvGraphicFramePr>
          <p:nvPr>
            <p:extLst>
              <p:ext uri="{D42A27DB-BD31-4B8C-83A1-F6EECF244321}">
                <p14:modId xmlns:p14="http://schemas.microsoft.com/office/powerpoint/2010/main" val="401678107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4" name="Rectangle 23"/>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46773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195924088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47" name="Rectangle 4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TextBox 4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32333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3422349358"/>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47" name="Rectangle 46"/>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Rectangle 4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9" name="Straight Arrow Connector 48"/>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50" name="TextBox 4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5494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65" name="Content Placeholder 3"/>
          <p:cNvGraphicFramePr>
            <a:graphicFrameLocks/>
          </p:cNvGraphicFramePr>
          <p:nvPr>
            <p:extLst>
              <p:ext uri="{D42A27DB-BD31-4B8C-83A1-F6EECF244321}">
                <p14:modId xmlns:p14="http://schemas.microsoft.com/office/powerpoint/2010/main" val="388100577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66" name="Rectangle 65"/>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 name="Rectangle 6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0" name="Oval 69"/>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71" name="Oval 70"/>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72" name="Straight Arrow Connector 71"/>
          <p:cNvCxnSpPr>
            <a:stCxn id="84" idx="0"/>
            <a:endCxn id="71" idx="4"/>
          </p:cNvCxnSpPr>
          <p:nvPr/>
        </p:nvCxnSpPr>
        <p:spPr>
          <a:xfrm flipV="1">
            <a:off x="5183450" y="2113032"/>
            <a:ext cx="1524000" cy="285751"/>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3" name="Straight Arrow Connector 72"/>
          <p:cNvCxnSpPr>
            <a:stCxn id="70" idx="0"/>
            <a:endCxn id="71"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4" name="Straight Arrow Connector 73"/>
          <p:cNvCxnSpPr>
            <a:stCxn id="85" idx="0"/>
            <a:endCxn id="71"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75" name="Rectangle 74"/>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76" name="Straight Arrow Connector 75"/>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7" name="Straight Arrow Connector 76"/>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78" name="Straight Arrow Connector 77"/>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p:cNvCxnSpPr>
            <a:endCxn id="87"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p:cNvCxnSpPr>
            <a:stCxn id="87"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1" name="Straight Arrow Connector 80"/>
          <p:cNvCxnSpPr>
            <a:stCxn id="75" idx="0"/>
            <a:endCxn id="87"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endCxn id="75"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endCxn id="75"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84" name="Oval 83"/>
          <p:cNvSpPr/>
          <p:nvPr/>
        </p:nvSpPr>
        <p:spPr>
          <a:xfrm>
            <a:off x="4726250" y="2398782"/>
            <a:ext cx="914400" cy="92793"/>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p:txBody>
      </p:sp>
      <p:sp>
        <p:nvSpPr>
          <p:cNvPr id="85" name="Oval 84"/>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86" name="Oval 85"/>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87" name="Oval 86"/>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88" name="Oval 87"/>
          <p:cNvSpPr/>
          <p:nvPr/>
        </p:nvSpPr>
        <p:spPr>
          <a:xfrm>
            <a:off x="4726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89" name="Straight Arrow Connector 88"/>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90" name="Oval 89"/>
          <p:cNvSpPr/>
          <p:nvPr/>
        </p:nvSpPr>
        <p:spPr>
          <a:xfrm>
            <a:off x="5488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sp>
        <p:nvSpPr>
          <p:cNvPr id="91" name="Oval 90"/>
          <p:cNvSpPr/>
          <p:nvPr/>
        </p:nvSpPr>
        <p:spPr>
          <a:xfrm>
            <a:off x="7012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3</a:t>
            </a:r>
            <a:r>
              <a:rPr lang="en-US" sz="2000" b="1" dirty="0" smtClean="0">
                <a:solidFill>
                  <a:schemeClr val="accent1">
                    <a:lumMod val="75000"/>
                  </a:schemeClr>
                </a:solidFill>
                <a:latin typeface="Times New Roman" pitchFamily="18" charset="0"/>
                <a:cs typeface="Times New Roman" pitchFamily="18" charset="0"/>
              </a:rPr>
              <a:t>}</a:t>
            </a:r>
          </a:p>
        </p:txBody>
      </p:sp>
      <p:sp>
        <p:nvSpPr>
          <p:cNvPr id="92" name="Oval 91"/>
          <p:cNvSpPr/>
          <p:nvPr/>
        </p:nvSpPr>
        <p:spPr>
          <a:xfrm>
            <a:off x="5488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93" name="Oval 92"/>
          <p:cNvSpPr/>
          <p:nvPr/>
        </p:nvSpPr>
        <p:spPr>
          <a:xfrm>
            <a:off x="7012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a:t>
            </a:r>
          </a:p>
        </p:txBody>
      </p:sp>
      <p:cxnSp>
        <p:nvCxnSpPr>
          <p:cNvPr id="94" name="Straight Arrow Connector 93"/>
          <p:cNvCxnSpPr>
            <a:stCxn id="71" idx="4"/>
            <a:endCxn id="90" idx="0"/>
          </p:cNvCxnSpPr>
          <p:nvPr/>
        </p:nvCxnSpPr>
        <p:spPr>
          <a:xfrm rot="5400000">
            <a:off x="6183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5" name="Straight Arrow Connector 94"/>
          <p:cNvCxnSpPr>
            <a:stCxn id="71" idx="4"/>
            <a:endCxn id="91" idx="0"/>
          </p:cNvCxnSpPr>
          <p:nvPr/>
        </p:nvCxnSpPr>
        <p:spPr>
          <a:xfrm rot="16200000" flipH="1">
            <a:off x="6945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6" name="Straight Arrow Connector 95"/>
          <p:cNvCxnSpPr/>
          <p:nvPr/>
        </p:nvCxnSpPr>
        <p:spPr>
          <a:xfrm rot="5400000" flipH="1" flipV="1">
            <a:off x="5807893" y="2936190"/>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7" name="Straight Arrow Connector 96"/>
          <p:cNvCxnSpPr/>
          <p:nvPr/>
        </p:nvCxnSpPr>
        <p:spPr>
          <a:xfrm rot="5400000" flipH="1" flipV="1">
            <a:off x="7331893" y="2935594"/>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a:endCxn id="92" idx="0"/>
          </p:cNvCxnSpPr>
          <p:nvPr/>
        </p:nvCxnSpPr>
        <p:spPr>
          <a:xfrm>
            <a:off x="5183450" y="2798831"/>
            <a:ext cx="762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endCxn id="93" idx="0"/>
          </p:cNvCxnSpPr>
          <p:nvPr/>
        </p:nvCxnSpPr>
        <p:spPr>
          <a:xfrm>
            <a:off x="5183450" y="2798831"/>
            <a:ext cx="2286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100" name="Straight Connector 99"/>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sp>
        <p:nvSpPr>
          <p:cNvPr id="109" name="Oval 108"/>
          <p:cNvSpPr/>
          <p:nvPr/>
        </p:nvSpPr>
        <p:spPr>
          <a:xfrm>
            <a:off x="4916385" y="2510414"/>
            <a:ext cx="303897"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1</a:t>
            </a:r>
            <a:endParaRPr lang="en-US" sz="2000" b="1" dirty="0" smtClean="0">
              <a:solidFill>
                <a:srgbClr val="00B050"/>
              </a:solidFill>
              <a:latin typeface="Times New Roman" pitchFamily="18" charset="0"/>
              <a:cs typeface="Times New Roman" pitchFamily="18" charset="0"/>
            </a:endParaRPr>
          </a:p>
        </p:txBody>
      </p:sp>
      <p:sp>
        <p:nvSpPr>
          <p:cNvPr id="46" name="Oval 45"/>
          <p:cNvSpPr/>
          <p:nvPr/>
        </p:nvSpPr>
        <p:spPr>
          <a:xfrm>
            <a:off x="5106390" y="2509300"/>
            <a:ext cx="121835"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t>
            </a:r>
          </a:p>
        </p:txBody>
      </p:sp>
      <p:sp>
        <p:nvSpPr>
          <p:cNvPr id="47" name="Oval 46"/>
          <p:cNvSpPr/>
          <p:nvPr/>
        </p:nvSpPr>
        <p:spPr>
          <a:xfrm>
            <a:off x="5105355" y="2507724"/>
            <a:ext cx="4572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a:t>
            </a:r>
          </a:p>
        </p:txBody>
      </p:sp>
      <p:sp>
        <p:nvSpPr>
          <p:cNvPr id="53" name="Oval 52"/>
          <p:cNvSpPr/>
          <p:nvPr/>
        </p:nvSpPr>
        <p:spPr>
          <a:xfrm>
            <a:off x="4873584" y="2506288"/>
            <a:ext cx="131034"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t>
            </a:r>
          </a:p>
        </p:txBody>
      </p:sp>
      <p:sp>
        <p:nvSpPr>
          <p:cNvPr id="49" name="TextBox 4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64061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0.00781 0.03469 L 0.26163 0.09783 " pathEditMode="relative" rAng="0" ptsTypes="AA">
                                      <p:cBhvr>
                                        <p:cTn id="6" dur="2000" fill="hold"/>
                                        <p:tgtEl>
                                          <p:spTgt spid="109">
                                            <p:txEl>
                                              <p:pRg st="0" end="0"/>
                                            </p:txEl>
                                          </p:spTgt>
                                        </p:tgtEl>
                                        <p:attrNameLst>
                                          <p:attrName>ppt_x</p:attrName>
                                          <p:attrName>ppt_y</p:attrName>
                                        </p:attrNameLst>
                                      </p:cBhvr>
                                      <p:rCtr x="12691" y="3145"/>
                                    </p:animMotion>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Oval 26"/>
          <p:cNvSpPr/>
          <p:nvPr/>
        </p:nvSpPr>
        <p:spPr>
          <a:xfrm>
            <a:off x="6250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28" name="Oval 27"/>
          <p:cNvSpPr/>
          <p:nvPr/>
        </p:nvSpPr>
        <p:spPr>
          <a:xfrm>
            <a:off x="6250250" y="1598681"/>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rgbClr val="00B050"/>
                </a:solidFill>
                <a:cs typeface="Mongolian Baiti" pitchFamily="66" charset="0"/>
              </a:rPr>
              <a:t>Τ</a:t>
            </a:r>
            <a:endParaRPr lang="en-US" sz="2000" b="1" dirty="0" smtClean="0">
              <a:solidFill>
                <a:srgbClr val="00B050"/>
              </a:solidFill>
              <a:cs typeface="Mongolian Baiti" pitchFamily="66" charset="0"/>
            </a:endParaRP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4</a:t>
            </a:r>
            <a:r>
              <a:rPr lang="en-US" sz="2000" b="1" dirty="0" smtClean="0">
                <a:solidFill>
                  <a:srgbClr val="00B050"/>
                </a:solidFill>
                <a:latin typeface="Times New Roman" pitchFamily="18" charset="0"/>
                <a:cs typeface="Times New Roman" pitchFamily="18" charset="0"/>
              </a:rPr>
              <a:t>}</a:t>
            </a:r>
          </a:p>
        </p:txBody>
      </p:sp>
      <p:cxnSp>
        <p:nvCxnSpPr>
          <p:cNvPr id="29" name="Straight Arrow Connector 28"/>
          <p:cNvCxnSpPr>
            <a:stCxn id="41" idx="0"/>
            <a:endCxn id="28" idx="4"/>
          </p:cNvCxnSpPr>
          <p:nvPr/>
        </p:nvCxnSpPr>
        <p:spPr>
          <a:xfrm rot="5400000" flipH="1" flipV="1">
            <a:off x="5802575" y="1493906"/>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0" name="Straight Arrow Connector 29"/>
          <p:cNvCxnSpPr>
            <a:stCxn id="27" idx="0"/>
            <a:endCxn id="28" idx="4"/>
          </p:cNvCxnSpPr>
          <p:nvPr/>
        </p:nvCxnSpPr>
        <p:spPr>
          <a:xfrm rot="5400000" flipH="1" flipV="1">
            <a:off x="6564575" y="225570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a:stCxn id="42" idx="0"/>
            <a:endCxn id="28" idx="4"/>
          </p:cNvCxnSpPr>
          <p:nvPr/>
        </p:nvCxnSpPr>
        <p:spPr>
          <a:xfrm rot="16200000" flipV="1">
            <a:off x="7326575" y="1493906"/>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2" name="Rectangle 31"/>
          <p:cNvSpPr/>
          <p:nvPr/>
        </p:nvSpPr>
        <p:spPr>
          <a:xfrm>
            <a:off x="6128330" y="377038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cxnSp>
        <p:nvCxnSpPr>
          <p:cNvPr id="33" name="Straight Arrow Connector 32"/>
          <p:cNvCxnSpPr/>
          <p:nvPr/>
        </p:nvCxnSpPr>
        <p:spPr>
          <a:xfrm>
            <a:off x="6707450" y="279883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4" name="Straight Arrow Connector 33"/>
          <p:cNvCxnSpPr/>
          <p:nvPr/>
        </p:nvCxnSpPr>
        <p:spPr>
          <a:xfrm rot="5400000">
            <a:off x="8087829" y="294245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10800000" flipV="1">
            <a:off x="5183450" y="280171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endCxn id="44" idx="0"/>
          </p:cNvCxnSpPr>
          <p:nvPr/>
        </p:nvCxnSpPr>
        <p:spPr>
          <a:xfrm rot="10800000" flipV="1">
            <a:off x="6707450" y="279883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44" idx="0"/>
          </p:cNvCxnSpPr>
          <p:nvPr/>
        </p:nvCxnSpPr>
        <p:spPr>
          <a:xfrm rot="16200000" flipV="1">
            <a:off x="5774000" y="220828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8" name="Straight Arrow Connector 37"/>
          <p:cNvCxnSpPr>
            <a:stCxn id="32" idx="0"/>
            <a:endCxn id="44" idx="4"/>
          </p:cNvCxnSpPr>
          <p:nvPr/>
        </p:nvCxnSpPr>
        <p:spPr>
          <a:xfrm rot="16200000" flipV="1">
            <a:off x="6577910" y="3625601"/>
            <a:ext cx="274320"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9" name="Straight Arrow Connector 38"/>
          <p:cNvCxnSpPr>
            <a:endCxn id="32" idx="0"/>
          </p:cNvCxnSpPr>
          <p:nvPr/>
        </p:nvCxnSpPr>
        <p:spPr>
          <a:xfrm rot="10800000" flipV="1">
            <a:off x="6722690" y="3427481"/>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endCxn id="32" idx="0"/>
          </p:cNvCxnSpPr>
          <p:nvPr/>
        </p:nvCxnSpPr>
        <p:spPr>
          <a:xfrm>
            <a:off x="5488250" y="348463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1" name="Oval 40"/>
          <p:cNvSpPr/>
          <p:nvPr/>
        </p:nvSpPr>
        <p:spPr>
          <a:xfrm>
            <a:off x="4726250" y="23987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rgbClr val="00B050"/>
                </a:solidFill>
                <a:latin typeface="Times New Roman" pitchFamily="18" charset="0"/>
                <a:cs typeface="Times New Roman" pitchFamily="18" charset="0"/>
              </a:rPr>
              <a:t>a</a:t>
            </a:r>
            <a:r>
              <a:rPr lang="en-US" sz="2000" b="1" baseline="-25000" dirty="0" smtClean="0">
                <a:solidFill>
                  <a:srgbClr val="00B050"/>
                </a:solidFill>
                <a:latin typeface="Times New Roman" pitchFamily="18" charset="0"/>
                <a:cs typeface="Times New Roman" pitchFamily="18" charset="0"/>
              </a:rPr>
              <a:t>1</a:t>
            </a:r>
          </a:p>
          <a:p>
            <a:pPr algn="ct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2</a:t>
            </a:r>
            <a:r>
              <a:rPr lang="en-US" sz="2000" b="1" dirty="0" smtClean="0">
                <a:solidFill>
                  <a:srgbClr val="00B050"/>
                </a:solidFill>
                <a:latin typeface="Times New Roman" pitchFamily="18" charset="0"/>
                <a:cs typeface="Times New Roman" pitchFamily="18" charset="0"/>
              </a:rPr>
              <a:t>,t</a:t>
            </a:r>
            <a:r>
              <a:rPr lang="en-US" sz="2000" b="1" baseline="-25000" dirty="0" smtClean="0">
                <a:solidFill>
                  <a:srgbClr val="00B050"/>
                </a:solidFill>
                <a:latin typeface="Times New Roman" pitchFamily="18" charset="0"/>
                <a:cs typeface="Times New Roman" pitchFamily="18" charset="0"/>
              </a:rPr>
              <a:t>5</a:t>
            </a:r>
            <a:r>
              <a:rPr lang="en-US" sz="2000" b="1" dirty="0" smtClean="0">
                <a:solidFill>
                  <a:srgbClr val="00B050"/>
                </a:solidFill>
                <a:latin typeface="Times New Roman" pitchFamily="18" charset="0"/>
                <a:cs typeface="Times New Roman" pitchFamily="18" charset="0"/>
              </a:rPr>
              <a:t>}</a:t>
            </a:r>
          </a:p>
        </p:txBody>
      </p:sp>
      <p:sp>
        <p:nvSpPr>
          <p:cNvPr id="42" name="Oval 41"/>
          <p:cNvSpPr/>
          <p:nvPr/>
        </p:nvSpPr>
        <p:spPr>
          <a:xfrm>
            <a:off x="7774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3" name="Oval 42"/>
          <p:cNvSpPr/>
          <p:nvPr/>
        </p:nvSpPr>
        <p:spPr>
          <a:xfrm>
            <a:off x="7774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sp>
        <p:nvSpPr>
          <p:cNvPr id="44" name="Oval 43"/>
          <p:cNvSpPr/>
          <p:nvPr/>
        </p:nvSpPr>
        <p:spPr>
          <a:xfrm>
            <a:off x="6250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a:t>
            </a:r>
          </a:p>
        </p:txBody>
      </p:sp>
      <p:sp>
        <p:nvSpPr>
          <p:cNvPr id="45" name="Oval 44"/>
          <p:cNvSpPr/>
          <p:nvPr/>
        </p:nvSpPr>
        <p:spPr>
          <a:xfrm>
            <a:off x="4726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a:t>
            </a:r>
          </a:p>
        </p:txBody>
      </p:sp>
      <p:cxnSp>
        <p:nvCxnSpPr>
          <p:cNvPr id="46" name="Straight Arrow Connector 45"/>
          <p:cNvCxnSpPr/>
          <p:nvPr/>
        </p:nvCxnSpPr>
        <p:spPr>
          <a:xfrm rot="5400000" flipH="1" flipV="1">
            <a:off x="5039829" y="294245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47" name="Oval 46"/>
          <p:cNvSpPr/>
          <p:nvPr/>
        </p:nvSpPr>
        <p:spPr>
          <a:xfrm>
            <a:off x="5488250" y="2398781"/>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sp>
        <p:nvSpPr>
          <p:cNvPr id="48" name="Oval 47"/>
          <p:cNvSpPr/>
          <p:nvPr/>
        </p:nvSpPr>
        <p:spPr>
          <a:xfrm>
            <a:off x="7012250" y="2398781"/>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3</a:t>
            </a:r>
            <a:r>
              <a:rPr lang="en-US" sz="2000" b="1" dirty="0" smtClean="0">
                <a:solidFill>
                  <a:schemeClr val="accent1">
                    <a:lumMod val="75000"/>
                  </a:schemeClr>
                </a:solidFill>
                <a:latin typeface="Times New Roman" pitchFamily="18" charset="0"/>
                <a:cs typeface="Times New Roman" pitchFamily="18" charset="0"/>
              </a:rPr>
              <a:t>}</a:t>
            </a:r>
          </a:p>
        </p:txBody>
      </p:sp>
      <p:sp>
        <p:nvSpPr>
          <p:cNvPr id="49" name="Oval 48"/>
          <p:cNvSpPr/>
          <p:nvPr/>
        </p:nvSpPr>
        <p:spPr>
          <a:xfrm>
            <a:off x="5488250" y="314173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,b</a:t>
            </a:r>
            <a:r>
              <a:rPr lang="en-US" sz="2000" b="1" baseline="-25000" dirty="0" smtClean="0">
                <a:solidFill>
                  <a:schemeClr val="accent1">
                    <a:lumMod val="75000"/>
                  </a:schemeClr>
                </a:solidFill>
                <a:latin typeface="Times New Roman" pitchFamily="18" charset="0"/>
                <a:cs typeface="Times New Roman" pitchFamily="18" charset="0"/>
              </a:rPr>
              <a:t>2</a:t>
            </a:r>
            <a:endParaRPr lang="en-US" sz="2000" b="1" dirty="0" smtClean="0">
              <a:solidFill>
                <a:schemeClr val="accent1">
                  <a:lumMod val="75000"/>
                </a:schemeClr>
              </a:solidFill>
              <a:latin typeface="Times New Roman" pitchFamily="18" charset="0"/>
              <a:cs typeface="Times New Roman" pitchFamily="18" charset="0"/>
            </a:endParaRPr>
          </a:p>
          <a:p>
            <a:pPr algn="ctr"/>
            <a:r>
              <a:rPr lang="en-US" sz="2000" b="1" dirty="0" smtClean="0">
                <a:solidFill>
                  <a:schemeClr val="accent1">
                    <a:lumMod val="75000"/>
                  </a:schemeClr>
                </a:solidFill>
                <a:latin typeface="Times New Roman" pitchFamily="18" charset="0"/>
                <a:cs typeface="Times New Roman" pitchFamily="18" charset="0"/>
              </a:rPr>
              <a:t>{}</a:t>
            </a:r>
          </a:p>
        </p:txBody>
      </p:sp>
      <p:sp>
        <p:nvSpPr>
          <p:cNvPr id="50" name="Oval 49"/>
          <p:cNvSpPr/>
          <p:nvPr/>
        </p:nvSpPr>
        <p:spPr>
          <a:xfrm>
            <a:off x="7012250" y="314173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accent1">
                    <a:lumMod val="75000"/>
                  </a:schemeClr>
                </a:solidFill>
                <a:latin typeface="Times New Roman" pitchFamily="18" charset="0"/>
                <a:cs typeface="Times New Roman" pitchFamily="18" charset="0"/>
              </a:rPr>
              <a:t>a</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,c</a:t>
            </a:r>
            <a:r>
              <a:rPr lang="en-US" sz="2000" b="1" baseline="-25000" dirty="0" smtClean="0">
                <a:solidFill>
                  <a:schemeClr val="accent1">
                    <a:lumMod val="75000"/>
                  </a:schemeClr>
                </a:solidFill>
                <a:latin typeface="Times New Roman" pitchFamily="18" charset="0"/>
                <a:cs typeface="Times New Roman" pitchFamily="18" charset="0"/>
              </a:rPr>
              <a:t>2</a:t>
            </a:r>
          </a:p>
          <a:p>
            <a:pPr algn="ctr"/>
            <a:r>
              <a:rPr lang="en-US" sz="2000" b="1" dirty="0" smtClean="0">
                <a:solidFill>
                  <a:schemeClr val="accent1">
                    <a:lumMod val="75000"/>
                  </a:schemeClr>
                </a:solidFill>
                <a:latin typeface="Times New Roman" pitchFamily="18" charset="0"/>
                <a:cs typeface="Times New Roman" pitchFamily="18" charset="0"/>
              </a:rPr>
              <a:t>{t</a:t>
            </a:r>
            <a:r>
              <a:rPr lang="en-US" sz="2000" b="1" baseline="-25000" dirty="0" smtClean="0">
                <a:solidFill>
                  <a:schemeClr val="accent1">
                    <a:lumMod val="75000"/>
                  </a:schemeClr>
                </a:solidFill>
                <a:latin typeface="Times New Roman" pitchFamily="18" charset="0"/>
                <a:cs typeface="Times New Roman" pitchFamily="18" charset="0"/>
              </a:rPr>
              <a:t>1</a:t>
            </a:r>
            <a:r>
              <a:rPr lang="en-US" sz="2000" b="1" dirty="0" smtClean="0">
                <a:solidFill>
                  <a:schemeClr val="accent1">
                    <a:lumMod val="75000"/>
                  </a:schemeClr>
                </a:solidFill>
                <a:latin typeface="Times New Roman" pitchFamily="18" charset="0"/>
                <a:cs typeface="Times New Roman" pitchFamily="18" charset="0"/>
              </a:rPr>
              <a:t>}</a:t>
            </a:r>
          </a:p>
        </p:txBody>
      </p:sp>
      <p:cxnSp>
        <p:nvCxnSpPr>
          <p:cNvPr id="51" name="Straight Arrow Connector 50"/>
          <p:cNvCxnSpPr>
            <a:stCxn id="28" idx="4"/>
            <a:endCxn id="47" idx="0"/>
          </p:cNvCxnSpPr>
          <p:nvPr/>
        </p:nvCxnSpPr>
        <p:spPr>
          <a:xfrm rot="5400000">
            <a:off x="6183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28" idx="4"/>
            <a:endCxn id="48" idx="0"/>
          </p:cNvCxnSpPr>
          <p:nvPr/>
        </p:nvCxnSpPr>
        <p:spPr>
          <a:xfrm rot="16200000" flipH="1">
            <a:off x="6945575" y="1874906"/>
            <a:ext cx="285750" cy="7620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p:nvPr/>
        </p:nvCxnSpPr>
        <p:spPr>
          <a:xfrm rot="5400000" flipH="1" flipV="1">
            <a:off x="5807893" y="2936190"/>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p:nvPr/>
        </p:nvCxnSpPr>
        <p:spPr>
          <a:xfrm rot="5400000" flipH="1" flipV="1">
            <a:off x="7331893" y="2935594"/>
            <a:ext cx="274320" cy="794"/>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endCxn id="49" idx="0"/>
          </p:cNvCxnSpPr>
          <p:nvPr/>
        </p:nvCxnSpPr>
        <p:spPr>
          <a:xfrm>
            <a:off x="5183450" y="2798831"/>
            <a:ext cx="762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endCxn id="50" idx="0"/>
          </p:cNvCxnSpPr>
          <p:nvPr/>
        </p:nvCxnSpPr>
        <p:spPr>
          <a:xfrm>
            <a:off x="5183450" y="2798831"/>
            <a:ext cx="2286000" cy="342900"/>
          </a:xfrm>
          <a:prstGeom prst="straightConnector1">
            <a:avLst/>
          </a:prstGeom>
          <a:ln w="22225">
            <a:solidFill>
              <a:schemeClr val="accent1">
                <a:lumMod val="75000"/>
              </a:schemeClr>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Connector 56"/>
          <p:cNvCxnSpPr/>
          <p:nvPr/>
        </p:nvCxnSpPr>
        <p:spPr>
          <a:xfrm rot="5400000" flipH="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6330325" y="2463000"/>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6330325" y="1786125"/>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7779075" y="3202219"/>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779075" y="2525344"/>
            <a:ext cx="171450" cy="228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5" name="Content Placeholder 3"/>
          <p:cNvGraphicFramePr>
            <a:graphicFrameLocks/>
          </p:cNvGraphicFramePr>
          <p:nvPr>
            <p:extLst>
              <p:ext uri="{D42A27DB-BD31-4B8C-83A1-F6EECF244321}">
                <p14:modId xmlns:p14="http://schemas.microsoft.com/office/powerpoint/2010/main" val="342782927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tx1"/>
                          </a:solidFill>
                          <a:latin typeface="Times New Roman" pitchFamily="18" charset="0"/>
                          <a:cs typeface="Times New Roman" pitchFamily="18" charset="0"/>
                        </a:rPr>
                        <a:t>t</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tx1"/>
                          </a:solidFill>
                          <a:latin typeface="Times New Roman" pitchFamily="18" charset="0"/>
                          <a:cs typeface="Times New Roman" pitchFamily="18" charset="0"/>
                        </a:rPr>
                        <a:t>a</a:t>
                      </a:r>
                      <a:r>
                        <a:rPr lang="en-US" sz="1300" i="1" baseline="-25000" dirty="0" smtClean="0">
                          <a:solidFill>
                            <a:schemeClr val="tx1"/>
                          </a:solidFill>
                          <a:latin typeface="Times New Roman" pitchFamily="18" charset="0"/>
                          <a:cs typeface="Times New Roman" pitchFamily="18" charset="0"/>
                        </a:rPr>
                        <a:t>1</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b</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en-US" sz="1300" b="1"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b="1"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66" name="Rectangle 65"/>
          <p:cNvSpPr/>
          <p:nvPr/>
        </p:nvSpPr>
        <p:spPr bwMode="auto">
          <a:xfrm>
            <a:off x="472321" y="3876771"/>
            <a:ext cx="4058736" cy="446368"/>
          </a:xfrm>
          <a:prstGeom prst="rect">
            <a:avLst/>
          </a:prstGeom>
          <a:solidFill>
            <a:schemeClr val="accent3">
              <a:alpha val="0"/>
            </a:scheme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rgbClr val="00B050"/>
                </a:solidFill>
                <a:latin typeface="Times New Roman" pitchFamily="18" charset="0"/>
                <a:cs typeface="Times New Roman" pitchFamily="18" charset="0"/>
              </a:rPr>
              <a:t>3 comparisons in this case</a:t>
            </a:r>
            <a:endParaRPr lang="en-US" sz="2600" spc="-100" dirty="0">
              <a:ln w="3175">
                <a:noFill/>
              </a:ln>
              <a:solidFill>
                <a:srgbClr val="00B050"/>
              </a:solidFill>
              <a:latin typeface="Times New Roman" pitchFamily="18" charset="0"/>
              <a:cs typeface="Times New Roman" pitchFamily="18" charset="0"/>
            </a:endParaRPr>
          </a:p>
        </p:txBody>
      </p:sp>
      <p:sp>
        <p:nvSpPr>
          <p:cNvPr id="67" name="Rectangle 66"/>
          <p:cNvSpPr/>
          <p:nvPr/>
        </p:nvSpPr>
        <p:spPr bwMode="auto">
          <a:xfrm>
            <a:off x="791550" y="1359402"/>
            <a:ext cx="914421" cy="183716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Rectangle 67"/>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9" name="Straight Arrow Connector 68"/>
          <p:cNvCxnSpPr/>
          <p:nvPr/>
        </p:nvCxnSpPr>
        <p:spPr>
          <a:xfrm flipV="1">
            <a:off x="5271025" y="2085975"/>
            <a:ext cx="1215500" cy="22862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nvGrpSpPr>
          <p:cNvPr id="8" name="Group 7"/>
          <p:cNvGrpSpPr/>
          <p:nvPr/>
        </p:nvGrpSpPr>
        <p:grpSpPr>
          <a:xfrm>
            <a:off x="5097726" y="2775047"/>
            <a:ext cx="1608931" cy="315468"/>
            <a:chOff x="5097725" y="3700063"/>
            <a:chExt cx="1608931" cy="420624"/>
          </a:xfrm>
        </p:grpSpPr>
        <p:cxnSp>
          <p:nvCxnSpPr>
            <p:cNvPr id="70" name="Straight Arrow Connector 69"/>
            <p:cNvCxnSpPr/>
            <p:nvPr/>
          </p:nvCxnSpPr>
          <p:spPr>
            <a:xfrm rot="5400000" flipH="1" flipV="1">
              <a:off x="4906098" y="3928266"/>
              <a:ext cx="384048" cy="794"/>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cxnSp>
          <p:nvCxnSpPr>
            <p:cNvPr id="71" name="Straight Arrow Connector 70"/>
            <p:cNvCxnSpPr/>
            <p:nvPr/>
          </p:nvCxnSpPr>
          <p:spPr>
            <a:xfrm flipH="1" flipV="1">
              <a:off x="5366330" y="3700063"/>
              <a:ext cx="1340326" cy="397472"/>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grpSp>
        <p:nvGrpSpPr>
          <p:cNvPr id="10" name="Group 9"/>
          <p:cNvGrpSpPr/>
          <p:nvPr/>
        </p:nvGrpSpPr>
        <p:grpSpPr>
          <a:xfrm>
            <a:off x="5640651" y="3524637"/>
            <a:ext cx="1167765" cy="245746"/>
            <a:chOff x="5640650" y="4699515"/>
            <a:chExt cx="1167765" cy="327661"/>
          </a:xfrm>
        </p:grpSpPr>
        <p:cxnSp>
          <p:nvCxnSpPr>
            <p:cNvPr id="72" name="Straight Arrow Connector 71"/>
            <p:cNvCxnSpPr/>
            <p:nvPr/>
          </p:nvCxnSpPr>
          <p:spPr>
            <a:xfrm>
              <a:off x="5640650" y="4798575"/>
              <a:ext cx="775400" cy="228601"/>
            </a:xfrm>
            <a:prstGeom prst="straightConnector1">
              <a:avLst/>
            </a:prstGeom>
            <a:ln w="22225">
              <a:solidFill>
                <a:srgbClr val="00B050"/>
              </a:solidFill>
              <a:prstDash val="solid"/>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p:cNvCxnSpPr/>
            <p:nvPr/>
          </p:nvCxnSpPr>
          <p:spPr>
            <a:xfrm flipH="1" flipV="1">
              <a:off x="6793175" y="4699515"/>
              <a:ext cx="15240" cy="251460"/>
            </a:xfrm>
            <a:prstGeom prst="straightConnector1">
              <a:avLst/>
            </a:prstGeom>
            <a:ln w="22225">
              <a:solidFill>
                <a:srgbClr val="00B050"/>
              </a:solidFill>
              <a:prstDash val="solid"/>
              <a:headEnd type="arrow"/>
              <a:tailEnd type="none"/>
            </a:ln>
          </p:spPr>
          <p:style>
            <a:lnRef idx="2">
              <a:schemeClr val="dk1"/>
            </a:lnRef>
            <a:fillRef idx="1">
              <a:schemeClr val="lt1"/>
            </a:fillRef>
            <a:effectRef idx="0">
              <a:schemeClr val="dk1"/>
            </a:effectRef>
            <a:fontRef idx="minor">
              <a:schemeClr val="dk1"/>
            </a:fontRef>
          </p:style>
        </p:cxnSp>
      </p:grpSp>
      <p:sp>
        <p:nvSpPr>
          <p:cNvPr id="74" name="TextBox 7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39397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mph" presetSubtype="2" fill="hold" nodeType="withEffect">
                                  <p:stCondLst>
                                    <p:cond delay="0"/>
                                  </p:stCondLst>
                                  <p:childTnLst>
                                    <p:animClr clrSpc="rgb" dir="cw">
                                      <p:cBhvr override="childStyle">
                                        <p:cTn id="9" dur="2000" fill="hold"/>
                                        <p:tgtEl>
                                          <p:spTgt spid="45">
                                            <p:txEl>
                                              <p:pRg st="0" end="0"/>
                                            </p:txEl>
                                          </p:spTgt>
                                        </p:tgtEl>
                                        <p:attrNameLst>
                                          <p:attrName>style.color</p:attrName>
                                        </p:attrNameLst>
                                      </p:cBhvr>
                                      <p:to>
                                        <a:srgbClr val="00B050"/>
                                      </p:to>
                                    </p:animClr>
                                  </p:childTnLst>
                                </p:cTn>
                              </p:par>
                              <p:par>
                                <p:cTn id="10" presetID="3" presetClass="emph" presetSubtype="2" fill="hold" nodeType="withEffect">
                                  <p:stCondLst>
                                    <p:cond delay="0"/>
                                  </p:stCondLst>
                                  <p:childTnLst>
                                    <p:animClr clrSpc="rgb" dir="cw">
                                      <p:cBhvr override="childStyle">
                                        <p:cTn id="11" dur="2000" fill="hold"/>
                                        <p:tgtEl>
                                          <p:spTgt spid="45">
                                            <p:txEl>
                                              <p:pRg st="1" end="1"/>
                                            </p:txEl>
                                          </p:spTgt>
                                        </p:tgtEl>
                                        <p:attrNameLst>
                                          <p:attrName>style.color</p:attrName>
                                        </p:attrNameLst>
                                      </p:cBhvr>
                                      <p:to>
                                        <a:srgbClr val="00B050"/>
                                      </p:to>
                                    </p:animClr>
                                  </p:childTnLst>
                                </p:cTn>
                              </p:par>
                              <p:par>
                                <p:cTn id="12" presetID="3" presetClass="emph" presetSubtype="2" fill="hold" nodeType="withEffect">
                                  <p:stCondLst>
                                    <p:cond delay="0"/>
                                  </p:stCondLst>
                                  <p:childTnLst>
                                    <p:animClr clrSpc="rgb" dir="cw">
                                      <p:cBhvr override="childStyle">
                                        <p:cTn id="13" dur="2000" fill="hold"/>
                                        <p:tgtEl>
                                          <p:spTgt spid="44">
                                            <p:txEl>
                                              <p:pRg st="0" end="0"/>
                                            </p:txEl>
                                          </p:spTgt>
                                        </p:tgtEl>
                                        <p:attrNameLst>
                                          <p:attrName>style.color</p:attrName>
                                        </p:attrNameLst>
                                      </p:cBhvr>
                                      <p:to>
                                        <a:srgbClr val="00B050"/>
                                      </p:to>
                                    </p:animClr>
                                  </p:childTnLst>
                                </p:cTn>
                              </p:par>
                              <p:par>
                                <p:cTn id="14" presetID="3" presetClass="emph" presetSubtype="2" fill="hold" nodeType="withEffect">
                                  <p:stCondLst>
                                    <p:cond delay="0"/>
                                  </p:stCondLst>
                                  <p:childTnLst>
                                    <p:animClr clrSpc="rgb" dir="cw">
                                      <p:cBhvr override="childStyle">
                                        <p:cTn id="15" dur="2000" fill="hold"/>
                                        <p:tgtEl>
                                          <p:spTgt spid="44">
                                            <p:txEl>
                                              <p:pRg st="1" end="1"/>
                                            </p:txEl>
                                          </p:spTgt>
                                        </p:tgtEl>
                                        <p:attrNameLst>
                                          <p:attrName>style.color</p:attrName>
                                        </p:attrNameLst>
                                      </p:cBhvr>
                                      <p:to>
                                        <a:srgbClr val="00B050"/>
                                      </p:to>
                                    </p:animClr>
                                  </p:childTnLst>
                                </p:cTn>
                              </p:par>
                            </p:childTnLst>
                          </p:cTn>
                        </p:par>
                        <p:par>
                          <p:cTn id="16" fill="hold">
                            <p:stCondLst>
                              <p:cond delay="2000"/>
                            </p:stCondLst>
                            <p:childTnLst>
                              <p:par>
                                <p:cTn id="17" presetID="3"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500"/>
                            </p:stCondLst>
                            <p:childTnLst>
                              <p:par>
                                <p:cTn id="21" presetID="3" presetClass="emph" presetSubtype="2" fill="hold" nodeType="afterEffect">
                                  <p:stCondLst>
                                    <p:cond delay="0"/>
                                  </p:stCondLst>
                                  <p:childTnLst>
                                    <p:animClr clrSpc="rgb" dir="cw">
                                      <p:cBhvr override="childStyle">
                                        <p:cTn id="22" dur="2000" fill="hold"/>
                                        <p:tgtEl>
                                          <p:spTgt spid="32">
                                            <p:txEl>
                                              <p:pRg st="0" end="0"/>
                                            </p:txEl>
                                          </p:spTgt>
                                        </p:tgtEl>
                                        <p:attrNameLst>
                                          <p:attrName>style.color</p:attrName>
                                        </p:attrNameLst>
                                      </p:cBhvr>
                                      <p:to>
                                        <a:srgbClr val="00B050"/>
                                      </p:to>
                                    </p:animClr>
                                  </p:childTnLst>
                                </p:cTn>
                              </p:par>
                            </p:childTnLst>
                          </p:cTn>
                        </p:par>
                        <p:par>
                          <p:cTn id="23" fill="hold">
                            <p:stCondLst>
                              <p:cond delay="4500"/>
                            </p:stCondLst>
                            <p:childTnLst>
                              <p:par>
                                <p:cTn id="24" presetID="3" presetClass="emph" presetSubtype="2" fill="hold" nodeType="afterEffect">
                                  <p:stCondLst>
                                    <p:cond delay="0"/>
                                  </p:stCondLst>
                                  <p:childTnLst>
                                    <p:animClr clrSpc="rgb" dir="cw">
                                      <p:cBhvr override="childStyle">
                                        <p:cTn id="25" dur="2000" fill="hold"/>
                                        <p:tgtEl>
                                          <p:spTgt spid="32">
                                            <p:txEl>
                                              <p:pRg st="1" end="1"/>
                                            </p:txEl>
                                          </p:spTgt>
                                        </p:tgtEl>
                                        <p:attrNameLst>
                                          <p:attrName>style.color</p:attrName>
                                        </p:attrNameLst>
                                      </p:cBhvr>
                                      <p:to>
                                        <a:srgbClr val="00B050"/>
                                      </p:to>
                                    </p:animClr>
                                  </p:childTnLst>
                                </p:cTn>
                              </p:par>
                            </p:childTnLst>
                          </p:cTn>
                        </p:par>
                        <p:par>
                          <p:cTn id="26" fill="hold">
                            <p:stCondLst>
                              <p:cond delay="6500"/>
                            </p:stCondLst>
                            <p:childTnLst>
                              <p:par>
                                <p:cTn id="27" presetID="9" presetClass="entr" presetSubtype="0"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dissolve">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 and </a:t>
            </a: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3"/>
            <a:ext cx="8571207" cy="3200876"/>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Con of </a:t>
            </a:r>
            <a:r>
              <a:rPr lang="en-US" sz="2600" dirty="0" err="1" smtClean="0">
                <a:solidFill>
                  <a:srgbClr val="F58026"/>
                </a:solidFill>
                <a:latin typeface="Times New Roman" pitchFamily="18" charset="0"/>
                <a:cs typeface="Times New Roman" pitchFamily="18" charset="0"/>
              </a:rPr>
              <a:t>BottomUp</a:t>
            </a:r>
            <a:r>
              <a:rPr lang="en-US" sz="2600" dirty="0" smtClean="0">
                <a:solidFill>
                  <a:srgbClr val="F58026"/>
                </a:solidFill>
                <a:latin typeface="Times New Roman" pitchFamily="18" charset="0"/>
                <a:cs typeface="Times New Roman" pitchFamily="18" charset="0"/>
              </a:rPr>
              <a:t> and </a:t>
            </a:r>
            <a:r>
              <a:rPr lang="en-US" sz="2600" dirty="0" err="1" smtClean="0">
                <a:solidFill>
                  <a:srgbClr val="F58026"/>
                </a:solidFill>
                <a:latin typeface="Times New Roman" pitchFamily="18" charset="0"/>
                <a:cs typeface="Times New Roman" pitchFamily="18" charset="0"/>
              </a:rPr>
              <a:t>TopDown</a:t>
            </a:r>
            <a:endParaRPr lang="en-US" sz="2600" dirty="0" smtClean="0">
              <a:solidFill>
                <a:srgbClr val="F58026"/>
              </a:solidFill>
              <a:latin typeface="Times New Roman" pitchFamily="18" charset="0"/>
              <a:cs typeface="Times New Roman" pitchFamily="18" charset="0"/>
            </a:endParaRPr>
          </a:p>
          <a:p>
            <a:pPr lvl="1">
              <a:buFont typeface="Wingdings" pitchFamily="2" charset="2"/>
              <a:buChar char="§"/>
            </a:pPr>
            <a:r>
              <a:rPr lang="en-US" sz="2600" dirty="0" smtClean="0">
                <a:latin typeface="Times New Roman" pitchFamily="18" charset="0"/>
                <a:cs typeface="Times New Roman" pitchFamily="18" charset="0"/>
              </a:rPr>
              <a:t>Need to compute </a:t>
            </a:r>
            <a:r>
              <a:rPr lang="en-US" sz="2600" dirty="0" smtClean="0">
                <a:solidFill>
                  <a:srgbClr val="FF0000"/>
                </a:solidFill>
                <a:latin typeface="Times New Roman" pitchFamily="18" charset="0"/>
                <a:cs typeface="Times New Roman" pitchFamily="18" charset="0"/>
              </a:rPr>
              <a:t>over every measure subspace </a:t>
            </a:r>
            <a:r>
              <a:rPr lang="en-US" sz="2600" dirty="0" smtClean="0">
                <a:latin typeface="Times New Roman" pitchFamily="18" charset="0"/>
                <a:cs typeface="Times New Roman" pitchFamily="18" charset="0"/>
              </a:rPr>
              <a:t>separately</a:t>
            </a:r>
          </a:p>
          <a:p>
            <a:pPr lvl="2">
              <a:buFont typeface="Wingdings" pitchFamily="2" charset="2"/>
              <a:buChar char="Ø"/>
            </a:pPr>
            <a:r>
              <a:rPr lang="en-US" sz="2600" dirty="0" err="1" smtClean="0">
                <a:solidFill>
                  <a:srgbClr val="00B050"/>
                </a:solidFill>
                <a:latin typeface="Times New Roman" pitchFamily="18" charset="0"/>
                <a:cs typeface="Times New Roman" pitchFamily="18" charset="0"/>
              </a:rPr>
              <a:t>STopDown</a:t>
            </a:r>
            <a:r>
              <a:rPr lang="en-US" sz="2600" dirty="0" smtClean="0">
                <a:solidFill>
                  <a:srgbClr val="00B050"/>
                </a:solidFill>
                <a:latin typeface="Times New Roman" pitchFamily="18" charset="0"/>
                <a:cs typeface="Times New Roman" pitchFamily="18" charset="0"/>
              </a:rPr>
              <a:t> and </a:t>
            </a:r>
            <a:r>
              <a:rPr lang="en-US" sz="2600" dirty="0" err="1" smtClean="0">
                <a:solidFill>
                  <a:srgbClr val="00B050"/>
                </a:solidFill>
                <a:latin typeface="Times New Roman" pitchFamily="18" charset="0"/>
                <a:cs typeface="Times New Roman" pitchFamily="18" charset="0"/>
              </a:rPr>
              <a:t>SBottomUp</a:t>
            </a:r>
            <a:r>
              <a:rPr lang="en-US" sz="2600" dirty="0" smtClean="0">
                <a:solidFill>
                  <a:srgbClr val="00B050"/>
                </a:solidFill>
                <a:latin typeface="Times New Roman" pitchFamily="18" charset="0"/>
                <a:cs typeface="Times New Roman" pitchFamily="18" charset="0"/>
              </a:rPr>
              <a:t> share computation across different subspaces</a:t>
            </a:r>
            <a:endParaRPr lang="en-US" sz="2600" spc="-50" dirty="0" smtClean="0">
              <a:solidFill>
                <a:srgbClr val="00B050"/>
              </a:solidFill>
              <a:latin typeface="Times New Roman" pitchFamily="18" charset="0"/>
              <a:ea typeface="Segoe UI" pitchFamily="34" charset="0"/>
              <a:cs typeface="Times New Roman" pitchFamily="18" charset="0"/>
            </a:endParaRPr>
          </a:p>
          <a:p>
            <a:pPr lvl="2">
              <a:buFont typeface="Wingdings" pitchFamily="2" charset="2"/>
              <a:buChar char="Ø"/>
            </a:pPr>
            <a:endParaRPr lang="en-US" sz="2600" dirty="0" smtClean="0">
              <a:solidFill>
                <a:srgbClr val="C00000"/>
              </a:solidFill>
              <a:latin typeface="Times New Roman" pitchFamily="18" charset="0"/>
              <a:cs typeface="Times New Roman" pitchFamily="18" charset="0"/>
            </a:endParaRPr>
          </a:p>
          <a:p>
            <a:pPr lvl="1">
              <a:buFont typeface="Wingdings" pitchFamily="2" charset="2"/>
              <a:buChar char="§"/>
            </a:pPr>
            <a:endParaRPr lang="en-US" sz="2600" dirty="0" smtClean="0">
              <a:solidFill>
                <a:srgbClr val="C00000"/>
              </a:solidFill>
              <a:latin typeface="Times New Roman" pitchFamily="18" charset="0"/>
              <a:cs typeface="Times New Roman" pitchFamily="18" charset="0"/>
            </a:endParaRPr>
          </a:p>
          <a:p>
            <a:pPr algn="ctr"/>
            <a:endParaRPr lang="en-US" sz="2600" dirty="0" smtClean="0">
              <a:solidFill>
                <a:schemeClr val="accent2">
                  <a:lumMod val="75000"/>
                </a:schemeClr>
              </a:solidFill>
              <a:latin typeface="Times New Roman" pitchFamily="18" charset="0"/>
              <a:cs typeface="Times New Roman" pitchFamily="18" charset="0"/>
            </a:endParaRPr>
          </a:p>
          <a:p>
            <a:pPr algn="just"/>
            <a:r>
              <a:rPr lang="en-US" sz="2600" dirty="0" smtClean="0">
                <a:solidFill>
                  <a:schemeClr val="accent2">
                    <a:lumMod val="75000"/>
                  </a:schemeClr>
                </a:solidFill>
                <a:latin typeface="Times New Roman" pitchFamily="18" charset="0"/>
                <a:cs typeface="Times New Roman" pitchFamily="18" charset="0"/>
              </a:rPr>
              <a:t> </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575487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3582246643"/>
              </p:ext>
            </p:extLst>
          </p:nvPr>
        </p:nvGraphicFramePr>
        <p:xfrm>
          <a:off x="494598" y="930325"/>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2093787978"/>
              </p:ext>
            </p:extLst>
          </p:nvPr>
        </p:nvGraphicFramePr>
        <p:xfrm>
          <a:off x="494597" y="3335028"/>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11</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3082514"/>
            <a:ext cx="2935448" cy="2022510"/>
          </a:xfrm>
          <a:prstGeom prst="rect">
            <a:avLst/>
          </a:prstGeom>
          <a:solidFill>
            <a:schemeClr val="lt1"/>
          </a:solidFill>
          <a:ln>
            <a:noFill/>
          </a:ln>
          <a:effectLs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748112"/>
            <a:ext cx="2935448" cy="2022510"/>
          </a:xfrm>
          <a:prstGeom prst="rect">
            <a:avLst/>
          </a:prstGeom>
          <a:solidFill>
            <a:schemeClr val="lt1"/>
          </a:solidFill>
          <a:ln>
            <a:noFill/>
          </a:ln>
          <a:effectLst/>
          <a:extLst/>
        </p:spPr>
      </p:pic>
      <p:sp>
        <p:nvSpPr>
          <p:cNvPr id="58" name="Down Arrow 57"/>
          <p:cNvSpPr/>
          <p:nvPr/>
        </p:nvSpPr>
        <p:spPr bwMode="auto">
          <a:xfrm>
            <a:off x="4820458" y="2754546"/>
            <a:ext cx="484632" cy="451793"/>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2983172" y="848827"/>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3657600" y="3307054"/>
            <a:ext cx="990600"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ular Callout 10"/>
          <p:cNvSpPr/>
          <p:nvPr/>
        </p:nvSpPr>
        <p:spPr bwMode="auto">
          <a:xfrm>
            <a:off x="6369097" y="2706038"/>
            <a:ext cx="2569512" cy="353846"/>
          </a:xfrm>
          <a:prstGeom prst="wedgeRectCallout">
            <a:avLst>
              <a:gd name="adj1" fmla="val -34287"/>
              <a:gd name="adj2" fmla="val 114251"/>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Comparison with</a:t>
            </a:r>
            <a:r>
              <a:rPr lang="en-US" sz="1750" i="1" spc="-50" dirty="0" smtClean="0">
                <a:solidFill>
                  <a:schemeClr val="bg1"/>
                </a:solidFill>
                <a:latin typeface="Times New Roman" pitchFamily="18" charset="0"/>
                <a:ea typeface="Segoe UI" pitchFamily="34" charset="0"/>
                <a:cs typeface="Times New Roman" pitchFamily="18" charset="0"/>
              </a:rPr>
              <a:t> t</a:t>
            </a:r>
            <a:r>
              <a:rPr lang="en-US" sz="1750" i="1" spc="-50" baseline="-25000" dirty="0" smtClean="0">
                <a:solidFill>
                  <a:schemeClr val="bg1"/>
                </a:solidFill>
                <a:latin typeface="Times New Roman" pitchFamily="18" charset="0"/>
                <a:ea typeface="Segoe UI" pitchFamily="34" charset="0"/>
                <a:cs typeface="Times New Roman" pitchFamily="18" charset="0"/>
              </a:rPr>
              <a:t>4</a:t>
            </a:r>
            <a:r>
              <a:rPr lang="en-US" sz="1750" i="1" spc="-50" dirty="0" smtClean="0">
                <a:solidFill>
                  <a:schemeClr val="bg1"/>
                </a:solidFill>
                <a:latin typeface="Times New Roman" pitchFamily="18" charset="0"/>
                <a:ea typeface="Segoe UI" pitchFamily="34" charset="0"/>
                <a:cs typeface="Times New Roman" pitchFamily="18" charset="0"/>
              </a:rPr>
              <a:t> </a:t>
            </a:r>
            <a:r>
              <a:rPr lang="en-US" sz="1750" spc="-50" dirty="0" smtClean="0">
                <a:solidFill>
                  <a:schemeClr val="bg1"/>
                </a:solidFill>
                <a:latin typeface="Times New Roman" pitchFamily="18" charset="0"/>
                <a:ea typeface="Segoe UI" pitchFamily="34" charset="0"/>
                <a:cs typeface="Times New Roman" pitchFamily="18" charset="0"/>
              </a:rPr>
              <a:t>is skipped</a:t>
            </a:r>
          </a:p>
        </p:txBody>
      </p:sp>
      <p:sp>
        <p:nvSpPr>
          <p:cNvPr id="12" name="TextBox 1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21397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par>
                                <p:cTn id="15" presetID="9"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dissolve">
                                      <p:cBhvr>
                                        <p:cTn id="17" dur="500"/>
                                        <p:tgtEl>
                                          <p:spTgt spid="1026"/>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a:spLocks noGrp="1"/>
          </p:cNvSpPr>
          <p:nvPr>
            <p:ph type="body" sz="quarter" idx="10"/>
          </p:nvPr>
        </p:nvSpPr>
        <p:spPr>
          <a:xfrm>
            <a:off x="384673" y="342900"/>
            <a:ext cx="8423524" cy="447558"/>
          </a:xfrm>
        </p:spPr>
        <p:txBody>
          <a:bodyPr/>
          <a:lstStyle/>
          <a:p>
            <a:r>
              <a:rPr lang="en-US" sz="3200" dirty="0">
                <a:solidFill>
                  <a:schemeClr val="accent5">
                    <a:lumMod val="75000"/>
                  </a:schemeClr>
                </a:solidFill>
                <a:latin typeface="Garamond" panose="02020404030301010803" pitchFamily="18" charset="0"/>
              </a:rPr>
              <a:t>Numerous </a:t>
            </a:r>
            <a:r>
              <a:rPr lang="en-US" sz="3200" dirty="0" smtClean="0">
                <a:solidFill>
                  <a:schemeClr val="accent5">
                    <a:lumMod val="75000"/>
                  </a:schemeClr>
                </a:solidFill>
                <a:latin typeface="Garamond" panose="02020404030301010803" pitchFamily="18" charset="0"/>
              </a:rPr>
              <a:t>Claims </a:t>
            </a:r>
            <a:r>
              <a:rPr lang="en-US" sz="3200" dirty="0">
                <a:solidFill>
                  <a:schemeClr val="accent5">
                    <a:lumMod val="75000"/>
                  </a:schemeClr>
                </a:solidFill>
                <a:latin typeface="Garamond" panose="02020404030301010803" pitchFamily="18" charset="0"/>
              </a:rPr>
              <a:t>to </a:t>
            </a:r>
            <a:r>
              <a:rPr lang="en-US" sz="3200" dirty="0" smtClean="0">
                <a:solidFill>
                  <a:schemeClr val="accent5">
                    <a:lumMod val="75000"/>
                  </a:schemeClr>
                </a:solidFill>
                <a:latin typeface="Garamond" panose="02020404030301010803" pitchFamily="18" charset="0"/>
              </a:rPr>
              <a:t>Check</a:t>
            </a:r>
            <a:r>
              <a:rPr lang="en-US" sz="3200" dirty="0">
                <a:solidFill>
                  <a:schemeClr val="accent5">
                    <a:lumMod val="75000"/>
                  </a:schemeClr>
                </a:solidFill>
                <a:latin typeface="Garamond" panose="02020404030301010803" pitchFamily="18" charset="0"/>
              </a:rPr>
              <a:t>. Rise of </a:t>
            </a:r>
            <a:r>
              <a:rPr lang="en-US" sz="3200" dirty="0" smtClean="0">
                <a:solidFill>
                  <a:schemeClr val="accent5">
                    <a:lumMod val="75000"/>
                  </a:schemeClr>
                </a:solidFill>
                <a:latin typeface="Garamond" panose="02020404030301010803" pitchFamily="18" charset="0"/>
              </a:rPr>
              <a:t>Fact-Checkers</a:t>
            </a:r>
            <a:endParaRPr lang="en-US" sz="3200" dirty="0">
              <a:solidFill>
                <a:schemeClr val="accent5">
                  <a:lumMod val="75000"/>
                </a:schemeClr>
              </a:solidFill>
              <a:latin typeface="Garamond" panose="02020404030301010803" pitchFamily="18" charset="0"/>
            </a:endParaRPr>
          </a:p>
        </p:txBody>
      </p:sp>
      <p:sp>
        <p:nvSpPr>
          <p:cNvPr id="2" name="TextBox 1"/>
          <p:cNvSpPr txBox="1"/>
          <p:nvPr/>
        </p:nvSpPr>
        <p:spPr>
          <a:xfrm>
            <a:off x="266007" y="1409014"/>
            <a:ext cx="8653549" cy="2893100"/>
          </a:xfrm>
          <a:prstGeom prst="rect">
            <a:avLst/>
          </a:prstGeom>
          <a:noFill/>
        </p:spPr>
        <p:txBody>
          <a:bodyPr wrap="square" lIns="0" tIns="0" rIns="0" bIns="0" rtlCol="0">
            <a:spAutoFit/>
          </a:bodyPr>
          <a:lstStyle/>
          <a:p>
            <a:r>
              <a:rPr lang="en-US" sz="2400" dirty="0">
                <a:solidFill>
                  <a:srgbClr val="EE8200"/>
                </a:solidFill>
                <a:latin typeface="Garamond" panose="02020404030301010803" pitchFamily="18" charset="0"/>
              </a:rPr>
              <a:t>Republican candidate </a:t>
            </a:r>
            <a:r>
              <a:rPr lang="en-US" sz="2400" dirty="0" smtClean="0">
                <a:solidFill>
                  <a:srgbClr val="EE8200"/>
                </a:solidFill>
                <a:latin typeface="Garamond" panose="02020404030301010803" pitchFamily="18" charset="0"/>
              </a:rPr>
              <a:t>debate, August </a:t>
            </a:r>
            <a:r>
              <a:rPr lang="en-US" sz="2400" dirty="0">
                <a:solidFill>
                  <a:srgbClr val="EE8200"/>
                </a:solidFill>
                <a:latin typeface="Garamond" panose="02020404030301010803" pitchFamily="18" charset="0"/>
              </a:rPr>
              <a:t>6, </a:t>
            </a:r>
            <a:r>
              <a:rPr lang="en-US" sz="2400" dirty="0" smtClean="0">
                <a:solidFill>
                  <a:srgbClr val="EE8200"/>
                </a:solidFill>
                <a:latin typeface="Garamond" panose="02020404030301010803" pitchFamily="18" charset="0"/>
              </a:rPr>
              <a:t>2015.</a:t>
            </a:r>
            <a:r>
              <a:rPr lang="en-US" sz="2400" baseline="30000" dirty="0">
                <a:solidFill>
                  <a:srgbClr val="EE8200"/>
                </a:solidFill>
                <a:latin typeface="Garamond" panose="02020404030301010803" pitchFamily="18" charset="0"/>
              </a:rPr>
              <a:t>1</a:t>
            </a:r>
            <a:endParaRPr lang="en-US" sz="2400" dirty="0" smtClean="0">
              <a:solidFill>
                <a:srgbClr val="EE8200"/>
              </a:solidFill>
              <a:latin typeface="Garamond" panose="02020404030301010803" pitchFamily="18" charset="0"/>
            </a:endParaRPr>
          </a:p>
          <a:p>
            <a:pPr lvl="1"/>
            <a:r>
              <a:rPr lang="en-US" sz="2400" dirty="0" smtClean="0">
                <a:solidFill>
                  <a:schemeClr val="accent5">
                    <a:lumMod val="75000"/>
                  </a:schemeClr>
                </a:solidFill>
                <a:latin typeface="Garamond" panose="02020404030301010803" pitchFamily="18" charset="0"/>
              </a:rPr>
              <a:t>9 facts checked by factcheck.org</a:t>
            </a:r>
          </a:p>
          <a:p>
            <a:pPr lvl="1"/>
            <a:r>
              <a:rPr lang="en-US" sz="2400" dirty="0" smtClean="0">
                <a:solidFill>
                  <a:schemeClr val="accent5">
                    <a:lumMod val="75000"/>
                  </a:schemeClr>
                </a:solidFill>
                <a:latin typeface="Garamond" panose="02020404030301010803" pitchFamily="18" charset="0"/>
              </a:rPr>
              <a:t>8 </a:t>
            </a:r>
            <a:r>
              <a:rPr lang="en-US" sz="2400" dirty="0">
                <a:solidFill>
                  <a:schemeClr val="accent5">
                    <a:lumMod val="75000"/>
                  </a:schemeClr>
                </a:solidFill>
                <a:latin typeface="Garamond" panose="02020404030301010803" pitchFamily="18" charset="0"/>
              </a:rPr>
              <a:t>facts checked by </a:t>
            </a:r>
            <a:r>
              <a:rPr lang="en-US" sz="2400" dirty="0" smtClean="0">
                <a:solidFill>
                  <a:schemeClr val="accent5">
                    <a:lumMod val="75000"/>
                  </a:schemeClr>
                </a:solidFill>
                <a:latin typeface="Garamond" panose="02020404030301010803" pitchFamily="18" charset="0"/>
              </a:rPr>
              <a:t>CNN</a:t>
            </a:r>
          </a:p>
          <a:p>
            <a:pPr lvl="1"/>
            <a:r>
              <a:rPr lang="en-US" sz="2400" dirty="0" smtClean="0">
                <a:solidFill>
                  <a:schemeClr val="accent5">
                    <a:lumMod val="75000"/>
                  </a:schemeClr>
                </a:solidFill>
                <a:latin typeface="Garamond" panose="02020404030301010803" pitchFamily="18" charset="0"/>
              </a:rPr>
              <a:t>24 </a:t>
            </a:r>
            <a:r>
              <a:rPr lang="en-US" sz="2400" dirty="0">
                <a:solidFill>
                  <a:schemeClr val="accent5">
                    <a:lumMod val="75000"/>
                  </a:schemeClr>
                </a:solidFill>
                <a:latin typeface="Garamond" panose="02020404030301010803" pitchFamily="18" charset="0"/>
              </a:rPr>
              <a:t>facts checked by </a:t>
            </a:r>
            <a:r>
              <a:rPr lang="en-US" sz="2400" dirty="0" err="1" smtClean="0">
                <a:solidFill>
                  <a:schemeClr val="accent5">
                    <a:lumMod val="75000"/>
                  </a:schemeClr>
                </a:solidFill>
                <a:latin typeface="Garamond" panose="02020404030301010803" pitchFamily="18" charset="0"/>
              </a:rPr>
              <a:t>PolitiFact</a:t>
            </a:r>
            <a:endParaRPr lang="en-US" sz="2400" dirty="0" smtClean="0">
              <a:solidFill>
                <a:schemeClr val="accent5">
                  <a:lumMod val="75000"/>
                </a:schemeClr>
              </a:solidFill>
              <a:latin typeface="Garamond" panose="02020404030301010803" pitchFamily="18" charset="0"/>
            </a:endParaRPr>
          </a:p>
          <a:p>
            <a:endParaRPr lang="en-US" sz="2400" dirty="0" smtClean="0">
              <a:solidFill>
                <a:schemeClr val="accent5">
                  <a:lumMod val="75000"/>
                </a:schemeClr>
              </a:solidFill>
              <a:latin typeface="Garamond" panose="02020404030301010803" pitchFamily="18" charset="0"/>
            </a:endParaRPr>
          </a:p>
          <a:p>
            <a:r>
              <a:rPr lang="en-US" sz="2400" dirty="0" smtClean="0">
                <a:solidFill>
                  <a:srgbClr val="EE8200"/>
                </a:solidFill>
                <a:latin typeface="Garamond" panose="02020404030301010803" pitchFamily="18" charset="0"/>
              </a:rPr>
              <a:t>64 </a:t>
            </a:r>
            <a:r>
              <a:rPr lang="en-US" sz="2400" dirty="0">
                <a:solidFill>
                  <a:srgbClr val="EE8200"/>
                </a:solidFill>
                <a:latin typeface="Garamond" panose="02020404030301010803" pitchFamily="18" charset="0"/>
              </a:rPr>
              <a:t>active fact-checking sites in </a:t>
            </a:r>
            <a:r>
              <a:rPr lang="en-US" sz="2400" dirty="0" smtClean="0">
                <a:solidFill>
                  <a:srgbClr val="EE8200"/>
                </a:solidFill>
                <a:latin typeface="Garamond" panose="02020404030301010803" pitchFamily="18" charset="0"/>
              </a:rPr>
              <a:t>2015, 44 in 2014.</a:t>
            </a:r>
            <a:r>
              <a:rPr lang="en-US" sz="2400" baseline="30000" dirty="0">
                <a:solidFill>
                  <a:srgbClr val="EE8200"/>
                </a:solidFill>
                <a:latin typeface="Garamond" panose="02020404030301010803" pitchFamily="18" charset="0"/>
              </a:rPr>
              <a:t> </a:t>
            </a:r>
            <a:r>
              <a:rPr lang="en-US" sz="2400" baseline="30000" dirty="0" smtClean="0">
                <a:solidFill>
                  <a:srgbClr val="EE8200"/>
                </a:solidFill>
                <a:latin typeface="Garamond" panose="02020404030301010803" pitchFamily="18" charset="0"/>
              </a:rPr>
              <a:t>2</a:t>
            </a:r>
            <a:endParaRPr lang="en-US" sz="2400" dirty="0" smtClean="0">
              <a:solidFill>
                <a:srgbClr val="EE8200"/>
              </a:solidFill>
              <a:latin typeface="Garamond" panose="02020404030301010803" pitchFamily="18" charset="0"/>
            </a:endParaRPr>
          </a:p>
          <a:p>
            <a:endParaRPr lang="en-US" sz="2000" dirty="0">
              <a:solidFill>
                <a:schemeClr val="accent5">
                  <a:lumMod val="75000"/>
                </a:schemeClr>
              </a:solidFill>
              <a:latin typeface="Garamond" panose="02020404030301010803" pitchFamily="18" charset="0"/>
            </a:endParaRPr>
          </a:p>
          <a:p>
            <a:pPr marL="457200" indent="-457200">
              <a:buAutoNum type="arabicPeriod"/>
            </a:pPr>
            <a:r>
              <a:rPr lang="en-US" sz="1200" dirty="0" smtClean="0">
                <a:solidFill>
                  <a:schemeClr val="accent5">
                    <a:lumMod val="75000"/>
                  </a:schemeClr>
                </a:solidFill>
                <a:latin typeface="Garamond" panose="02020404030301010803" pitchFamily="18" charset="0"/>
              </a:rPr>
              <a:t>http</a:t>
            </a:r>
            <a:r>
              <a:rPr lang="en-US" sz="1200" dirty="0">
                <a:solidFill>
                  <a:schemeClr val="accent5">
                    <a:lumMod val="75000"/>
                  </a:schemeClr>
                </a:solidFill>
                <a:latin typeface="Garamond" panose="02020404030301010803" pitchFamily="18" charset="0"/>
              </a:rPr>
              <a:t>://time.com/3988276/republican-debate-primetime-transcript-full-text/ </a:t>
            </a:r>
            <a:endParaRPr lang="en-US" sz="1200" dirty="0" smtClean="0">
              <a:solidFill>
                <a:schemeClr val="accent5">
                  <a:lumMod val="75000"/>
                </a:schemeClr>
              </a:solidFill>
              <a:latin typeface="Garamond" panose="02020404030301010803" pitchFamily="18" charset="0"/>
            </a:endParaRPr>
          </a:p>
          <a:p>
            <a:pPr marL="457200" indent="-457200">
              <a:buFontTx/>
              <a:buAutoNum type="arabicPeriod"/>
            </a:pPr>
            <a:r>
              <a:rPr lang="en-US" sz="1200" dirty="0">
                <a:solidFill>
                  <a:schemeClr val="accent5">
                    <a:lumMod val="75000"/>
                  </a:schemeClr>
                </a:solidFill>
                <a:latin typeface="Garamond" panose="02020404030301010803" pitchFamily="18" charset="0"/>
              </a:rPr>
              <a:t>http://reporterslab.org/snapshot-of-fact-checking-around-the-world-july-2015/ </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8542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STopDown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1851367673"/>
              </p:ext>
            </p:extLst>
          </p:nvPr>
        </p:nvGraphicFramePr>
        <p:xfrm>
          <a:off x="494598" y="930325"/>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c>
                  <a:txBody>
                    <a:bodyPr/>
                    <a:lstStyle/>
                    <a:p>
                      <a:pPr algn="ctr"/>
                      <a:r>
                        <a:rPr lang="en-US" sz="1300" i="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en-US" sz="1300" i="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latin typeface="Times New Roman" pitchFamily="18" charset="0"/>
                          <a:cs typeface="Times New Roman" pitchFamily="18" charset="0"/>
                        </a:rPr>
                        <a:t>b</a:t>
                      </a:r>
                      <a:r>
                        <a:rPr lang="en-US" sz="1300" i="1" baseline="-2500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effectLst/>
                          <a:latin typeface="Times New Roman" pitchFamily="18" charset="0"/>
                          <a:cs typeface="Times New Roman" pitchFamily="18" charset="0"/>
                        </a:rPr>
                        <a:t>a</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smtClean="0">
                          <a:solidFill>
                            <a:schemeClr val="bg1"/>
                          </a:solidFill>
                          <a:effectLst/>
                          <a:latin typeface="Times New Roman" pitchFamily="18" charset="0"/>
                          <a:cs typeface="Times New Roman" pitchFamily="18" charset="0"/>
                        </a:rPr>
                        <a:t>b</a:t>
                      </a:r>
                      <a:r>
                        <a:rPr lang="en-US" sz="1300" i="1" baseline="-2500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effectLst/>
                          <a:latin typeface="Times New Roman" pitchFamily="18" charset="0"/>
                          <a:cs typeface="Times New Roman" pitchFamily="18" charset="0"/>
                        </a:rPr>
                        <a:t>c</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effectLst/>
                          <a:latin typeface="Times New Roman" pitchFamily="18" charset="0"/>
                          <a:cs typeface="Times New Roman" pitchFamily="18" charset="0"/>
                        </a:rPr>
                        <a:t>20</a:t>
                      </a:r>
                      <a:endParaRPr lang="en-US" sz="1300" dirty="0">
                        <a:solidFill>
                          <a:schemeClr val="bg1"/>
                        </a:solidFill>
                        <a:effectLst/>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b</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1782841995"/>
              </p:ext>
            </p:extLst>
          </p:nvPr>
        </p:nvGraphicFramePr>
        <p:xfrm>
          <a:off x="494597" y="3335028"/>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tx1"/>
                          </a:solidFill>
                          <a:latin typeface="Times New Roman" pitchFamily="18" charset="0"/>
                          <a:cs typeface="Times New Roman" pitchFamily="18" charset="0"/>
                        </a:rPr>
                        <a:t>m</a:t>
                      </a:r>
                      <a:r>
                        <a:rPr lang="en-US" sz="1300" b="1" i="1" baseline="-25000" dirty="0" smtClean="0">
                          <a:solidFill>
                            <a:schemeClr val="tx1"/>
                          </a:solidFill>
                          <a:latin typeface="Times New Roman" pitchFamily="18" charset="0"/>
                          <a:cs typeface="Times New Roman" pitchFamily="18" charset="0"/>
                        </a:rPr>
                        <a:t>1</a:t>
                      </a:r>
                      <a:endParaRPr lang="en-US" sz="1300" b="1"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17</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tx1"/>
                          </a:solidFill>
                          <a:latin typeface="Times New Roman" pitchFamily="18" charset="0"/>
                          <a:cs typeface="Times New Roman" pitchFamily="18" charset="0"/>
                        </a:rPr>
                        <a:t>20</a:t>
                      </a:r>
                      <a:endParaRPr lang="en-US" sz="13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tx1"/>
                          </a:solidFill>
                          <a:latin typeface="Times New Roman" pitchFamily="18" charset="0"/>
                          <a:cs typeface="Times New Roman" pitchFamily="18" charset="0"/>
                        </a:rPr>
                        <a:t>11</a:t>
                      </a:r>
                      <a:endParaRPr lang="en-US" sz="1300" b="1" dirty="0">
                        <a:solidFill>
                          <a:schemeClr val="tx1"/>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15</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8" name="Down Arrow 57"/>
          <p:cNvSpPr/>
          <p:nvPr/>
        </p:nvSpPr>
        <p:spPr bwMode="auto">
          <a:xfrm>
            <a:off x="4820458" y="2754546"/>
            <a:ext cx="484632" cy="451793"/>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3134299"/>
            <a:ext cx="2935448" cy="2022509"/>
          </a:xfrm>
          <a:prstGeom prst="rect">
            <a:avLst/>
          </a:prstGeom>
          <a:solidFill>
            <a:schemeClr val="lt1"/>
          </a:solidFill>
          <a:ln>
            <a:noFill/>
          </a:ln>
          <a:effectLs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1" y="749032"/>
            <a:ext cx="2935448" cy="2022510"/>
          </a:xfrm>
          <a:prstGeom prst="rect">
            <a:avLst/>
          </a:prstGeom>
          <a:solidFill>
            <a:schemeClr val="lt1"/>
          </a:solidFill>
          <a:ln>
            <a:noFill/>
          </a:ln>
          <a:effectLst/>
          <a:extLst/>
        </p:spPr>
      </p:pic>
      <p:sp>
        <p:nvSpPr>
          <p:cNvPr id="9" name="Rectangle 8"/>
          <p:cNvSpPr/>
          <p:nvPr/>
        </p:nvSpPr>
        <p:spPr bwMode="auto">
          <a:xfrm>
            <a:off x="791550" y="848827"/>
            <a:ext cx="914421" cy="1821079"/>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2983172" y="848827"/>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2906960" y="3307054"/>
            <a:ext cx="990600"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ular Callout 12"/>
          <p:cNvSpPr/>
          <p:nvPr/>
        </p:nvSpPr>
        <p:spPr bwMode="auto">
          <a:xfrm>
            <a:off x="6630275" y="2860465"/>
            <a:ext cx="2035259" cy="255902"/>
          </a:xfrm>
          <a:prstGeom prst="wedgeRectCallout">
            <a:avLst>
              <a:gd name="adj1" fmla="val -49618"/>
              <a:gd name="adj2" fmla="val 142734"/>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750" spc="-50" dirty="0" smtClean="0">
              <a:solidFill>
                <a:schemeClr val="bg1"/>
              </a:solidFill>
              <a:latin typeface="Times New Roman" pitchFamily="18" charset="0"/>
              <a:ea typeface="Segoe UI" pitchFamily="34" charset="0"/>
              <a:cs typeface="Times New Roman" pitchFamily="18" charset="0"/>
            </a:endParaRPr>
          </a:p>
        </p:txBody>
      </p:sp>
      <p:sp>
        <p:nvSpPr>
          <p:cNvPr id="15" name="Rectangular Callout 14"/>
          <p:cNvSpPr/>
          <p:nvPr/>
        </p:nvSpPr>
        <p:spPr bwMode="auto">
          <a:xfrm>
            <a:off x="5349884" y="2771542"/>
            <a:ext cx="3315651" cy="342284"/>
          </a:xfrm>
          <a:prstGeom prst="wedgeRectCallout">
            <a:avLst>
              <a:gd name="adj1" fmla="val -41333"/>
              <a:gd name="adj2" fmla="val 269704"/>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Comparisons with</a:t>
            </a:r>
            <a:r>
              <a:rPr lang="en-US" sz="1750" i="1" spc="-50" dirty="0">
                <a:solidFill>
                  <a:schemeClr val="bg1"/>
                </a:solidFill>
                <a:latin typeface="Times New Roman" pitchFamily="18" charset="0"/>
                <a:ea typeface="Segoe UI" pitchFamily="34" charset="0"/>
                <a:cs typeface="Times New Roman" pitchFamily="18" charset="0"/>
              </a:rPr>
              <a:t> </a:t>
            </a:r>
            <a:r>
              <a:rPr lang="en-US" sz="1750" i="1" spc="-50" dirty="0" smtClean="0">
                <a:solidFill>
                  <a:schemeClr val="bg1"/>
                </a:solidFill>
                <a:latin typeface="Times New Roman" pitchFamily="18" charset="0"/>
                <a:ea typeface="Segoe UI" pitchFamily="34" charset="0"/>
                <a:cs typeface="Times New Roman" pitchFamily="18" charset="0"/>
              </a:rPr>
              <a:t>t</a:t>
            </a:r>
            <a:r>
              <a:rPr lang="en-US" sz="1750" i="1" spc="-50" baseline="-25000" dirty="0" smtClean="0">
                <a:solidFill>
                  <a:schemeClr val="bg1"/>
                </a:solidFill>
                <a:latin typeface="Times New Roman" pitchFamily="18" charset="0"/>
                <a:ea typeface="Segoe UI" pitchFamily="34" charset="0"/>
                <a:cs typeface="Times New Roman" pitchFamily="18" charset="0"/>
              </a:rPr>
              <a:t>2 </a:t>
            </a:r>
            <a:r>
              <a:rPr lang="en-US" sz="1750" spc="-50" dirty="0" smtClean="0">
                <a:solidFill>
                  <a:schemeClr val="bg1"/>
                </a:solidFill>
                <a:latin typeface="Times New Roman" pitchFamily="18" charset="0"/>
                <a:ea typeface="Segoe UI" pitchFamily="34" charset="0"/>
                <a:cs typeface="Times New Roman" pitchFamily="18" charset="0"/>
              </a:rPr>
              <a:t>&amp; </a:t>
            </a:r>
            <a:r>
              <a:rPr lang="en-US" sz="1750" i="1" spc="-50" dirty="0" smtClean="0">
                <a:solidFill>
                  <a:schemeClr val="bg1"/>
                </a:solidFill>
                <a:latin typeface="Times New Roman" pitchFamily="18" charset="0"/>
                <a:ea typeface="Segoe UI" pitchFamily="34" charset="0"/>
                <a:cs typeface="Times New Roman" pitchFamily="18" charset="0"/>
              </a:rPr>
              <a:t>t</a:t>
            </a:r>
            <a:r>
              <a:rPr lang="en-US" sz="1750" i="1" spc="-50" baseline="-25000" dirty="0" smtClean="0">
                <a:solidFill>
                  <a:schemeClr val="bg1"/>
                </a:solidFill>
                <a:latin typeface="Times New Roman" pitchFamily="18" charset="0"/>
                <a:ea typeface="Segoe UI" pitchFamily="34" charset="0"/>
                <a:cs typeface="Times New Roman" pitchFamily="18" charset="0"/>
              </a:rPr>
              <a:t>4</a:t>
            </a:r>
            <a:r>
              <a:rPr lang="en-US" sz="1750" i="1" spc="-50" dirty="0" smtClean="0">
                <a:solidFill>
                  <a:schemeClr val="bg1"/>
                </a:solidFill>
                <a:latin typeface="Times New Roman" pitchFamily="18" charset="0"/>
                <a:ea typeface="Segoe UI" pitchFamily="34" charset="0"/>
                <a:cs typeface="Times New Roman" pitchFamily="18" charset="0"/>
              </a:rPr>
              <a:t> </a:t>
            </a:r>
            <a:r>
              <a:rPr lang="en-US" sz="1750" spc="-50" dirty="0" smtClean="0">
                <a:solidFill>
                  <a:schemeClr val="bg1"/>
                </a:solidFill>
                <a:latin typeface="Times New Roman" pitchFamily="18" charset="0"/>
                <a:ea typeface="Segoe UI" pitchFamily="34" charset="0"/>
                <a:cs typeface="Times New Roman" pitchFamily="18" charset="0"/>
              </a:rPr>
              <a:t>are skipped</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92176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par>
                                <p:cTn id="15" presetID="9"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dissolve">
                                      <p:cBhvr>
                                        <p:cTn id="17" dur="500"/>
                                        <p:tgtEl>
                                          <p:spTgt spid="2050"/>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4" grpId="0" animBg="1"/>
      <p:bldP spid="13"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Experiment Setup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 Placeholder 2"/>
          <p:cNvSpPr>
            <a:spLocks noGrp="1"/>
          </p:cNvSpPr>
          <p:nvPr>
            <p:ph type="body" sz="quarter" idx="10"/>
          </p:nvPr>
        </p:nvSpPr>
        <p:spPr>
          <a:xfrm>
            <a:off x="389436" y="863194"/>
            <a:ext cx="8374554" cy="4241161"/>
          </a:xfrm>
          <a:ln>
            <a:noFill/>
          </a:ln>
        </p:spPr>
        <p:txBody>
          <a:bodyPr/>
          <a:lstStyle/>
          <a:p>
            <a:pPr algn="just">
              <a:buFont typeface="Wingdings" pitchFamily="2" charset="2"/>
              <a:buChar char="q"/>
            </a:pPr>
            <a:r>
              <a:rPr lang="en-US" sz="2600" dirty="0" smtClean="0">
                <a:solidFill>
                  <a:schemeClr val="accent3"/>
                </a:solidFill>
                <a:latin typeface="Times New Roman" pitchFamily="18" charset="0"/>
                <a:cs typeface="Times New Roman" pitchFamily="18" charset="0"/>
              </a:rPr>
              <a:t>NBA Dataset</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317,371 tuples of NBA box scores from 1991-2004 seasons</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8 dimension attributes</a:t>
            </a:r>
          </a:p>
          <a:p>
            <a:pPr lvl="1" algn="just">
              <a:buFont typeface="Wingdings" pitchFamily="2" charset="2"/>
              <a:buChar char="§"/>
            </a:pPr>
            <a:r>
              <a:rPr lang="en-US" sz="2600" dirty="0" smtClean="0">
                <a:solidFill>
                  <a:schemeClr val="tx1"/>
                </a:solidFill>
                <a:latin typeface="Times New Roman" pitchFamily="18" charset="0"/>
                <a:cs typeface="Times New Roman" pitchFamily="18" charset="0"/>
              </a:rPr>
              <a:t>7 measure attributes </a:t>
            </a:r>
          </a:p>
          <a:p>
            <a:pPr algn="just">
              <a:buFont typeface="Wingdings" pitchFamily="2" charset="2"/>
              <a:buChar char="q"/>
            </a:pPr>
            <a:r>
              <a:rPr lang="en-US" sz="2600" dirty="0" smtClean="0">
                <a:solidFill>
                  <a:schemeClr val="accent3"/>
                </a:solidFill>
                <a:latin typeface="Times New Roman" pitchFamily="18" charset="0"/>
                <a:cs typeface="Times New Roman" pitchFamily="18" charset="0"/>
              </a:rPr>
              <a:t>Weather Dataset</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7.8 million </a:t>
            </a:r>
            <a:r>
              <a:rPr lang="en-US" sz="2600" dirty="0">
                <a:solidFill>
                  <a:schemeClr val="tx1"/>
                </a:solidFill>
                <a:latin typeface="Times New Roman" pitchFamily="18" charset="0"/>
                <a:cs typeface="Times New Roman" pitchFamily="18" charset="0"/>
              </a:rPr>
              <a:t>tuples of </a:t>
            </a:r>
            <a:r>
              <a:rPr lang="en-US" sz="2600" dirty="0" smtClean="0">
                <a:solidFill>
                  <a:schemeClr val="tx1"/>
                </a:solidFill>
                <a:latin typeface="Times New Roman" pitchFamily="18" charset="0"/>
                <a:cs typeface="Times New Roman" pitchFamily="18" charset="0"/>
              </a:rPr>
              <a:t>weather forecast from different locations of six countries &amp; regions of UK</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 dimension attributes</a:t>
            </a:r>
          </a:p>
          <a:p>
            <a:pPr marL="556106" lvl="2" indent="-342900" algn="just">
              <a:buFont typeface="Wingdings" pitchFamily="2" charset="2"/>
              <a:buChar char="§"/>
            </a:pPr>
            <a:r>
              <a:rPr lang="en-US" sz="2600" dirty="0" smtClean="0">
                <a:solidFill>
                  <a:schemeClr val="tx1"/>
                </a:solidFill>
                <a:latin typeface="Times New Roman" pitchFamily="18" charset="0"/>
                <a:cs typeface="Times New Roman" pitchFamily="18" charset="0"/>
              </a:rPr>
              <a:t>7 measure attributes</a:t>
            </a:r>
            <a:endParaRPr lang="en-US" sz="2600" dirty="0">
              <a:solidFill>
                <a:schemeClr val="tx1"/>
              </a:solidFill>
              <a:latin typeface="Times New Roman" pitchFamily="18" charset="0"/>
              <a:cs typeface="Times New Roman" pitchFamily="18" charset="0"/>
            </a:endParaRPr>
          </a:p>
          <a:p>
            <a:pPr algn="just">
              <a:buFont typeface="Wingdings" pitchFamily="2" charset="2"/>
              <a:buChar char="q"/>
            </a:pPr>
            <a:endParaRPr lang="en-US" sz="2600" dirty="0">
              <a:solidFill>
                <a:schemeClr val="accent3"/>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49493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Memory-Based </a:t>
            </a:r>
            <a:r>
              <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Implementation</a:t>
            </a:r>
          </a:p>
        </p:txBody>
      </p:sp>
      <p:pic>
        <p:nvPicPr>
          <p:cNvPr id="7" name="Picture 6" descr="Untitled3.png"/>
          <p:cNvPicPr>
            <a:picLocks noChangeAspect="1"/>
          </p:cNvPicPr>
          <p:nvPr/>
        </p:nvPicPr>
        <p:blipFill>
          <a:blip r:embed="rId3"/>
          <a:stretch>
            <a:fillRect/>
          </a:stretch>
        </p:blipFill>
        <p:spPr>
          <a:xfrm>
            <a:off x="2432115" y="899081"/>
            <a:ext cx="3881632" cy="2040062"/>
          </a:xfrm>
          <a:prstGeom prst="rect">
            <a:avLst/>
          </a:prstGeom>
        </p:spPr>
      </p:pic>
      <p:sp>
        <p:nvSpPr>
          <p:cNvPr id="9" name="Text Placeholder 2"/>
          <p:cNvSpPr>
            <a:spLocks noGrp="1"/>
          </p:cNvSpPr>
          <p:nvPr>
            <p:ph type="body" sz="quarter" idx="10"/>
          </p:nvPr>
        </p:nvSpPr>
        <p:spPr>
          <a:xfrm>
            <a:off x="472564" y="3374822"/>
            <a:ext cx="8220175" cy="1101840"/>
          </a:xfrm>
        </p:spPr>
        <p:txBody>
          <a:bodyPr/>
          <a:lstStyle/>
          <a:p>
            <a:pPr algn="just">
              <a:buFont typeface="Wingdings" pitchFamily="2" charset="2"/>
              <a:buChar char="q"/>
            </a:pPr>
            <a:r>
              <a:rPr lang="en-US" sz="2700" dirty="0" smtClean="0">
                <a:solidFill>
                  <a:schemeClr val="tx1"/>
                </a:solidFill>
                <a:latin typeface="Times New Roman" pitchFamily="18" charset="0"/>
                <a:cs typeface="Times New Roman" pitchFamily="18" charset="0"/>
              </a:rPr>
              <a:t>Maintaining CSC for each constraint causes overhead</a:t>
            </a:r>
          </a:p>
          <a:p>
            <a:pPr marL="213206" lvl="2" indent="0" algn="just">
              <a:buNone/>
            </a:pPr>
            <a:r>
              <a:rPr lang="en-US" sz="1600" dirty="0">
                <a:solidFill>
                  <a:schemeClr val="tx1"/>
                </a:solidFill>
                <a:latin typeface="Times New Roman" pitchFamily="18" charset="0"/>
                <a:cs typeface="Times New Roman" pitchFamily="18" charset="0"/>
              </a:rPr>
              <a:t>(Xia et al. SIGMOD 2006</a:t>
            </a:r>
            <a:r>
              <a:rPr lang="en-US" sz="1600" dirty="0" smtClean="0">
                <a:solidFill>
                  <a:schemeClr val="tx1"/>
                </a:solidFill>
                <a:latin typeface="Times New Roman" pitchFamily="18" charset="0"/>
                <a:cs typeface="Times New Roman" pitchFamily="18" charset="0"/>
              </a:rPr>
              <a:t>)</a:t>
            </a:r>
          </a:p>
          <a:p>
            <a:pPr lvl="1" algn="just">
              <a:buFont typeface="Wingdings" pitchFamily="2" charset="2"/>
              <a:buChar char="§"/>
            </a:pPr>
            <a:r>
              <a:rPr lang="en-US" sz="2700" dirty="0" smtClean="0">
                <a:solidFill>
                  <a:srgbClr val="00B050"/>
                </a:solidFill>
                <a:latin typeface="Times New Roman" pitchFamily="18" charset="0"/>
                <a:cs typeface="Times New Roman" pitchFamily="18" charset="0"/>
              </a:rPr>
              <a:t>Can’t take advantage of constraint pruning</a:t>
            </a:r>
            <a:endParaRPr lang="en-US" sz="2700" dirty="0">
              <a:solidFill>
                <a:srgbClr val="F58026"/>
              </a:solidFill>
              <a:latin typeface="Times New Roman" pitchFamily="18" charset="0"/>
              <a:cs typeface="Times New Roman" pitchFamily="18" charset="0"/>
            </a:endParaRPr>
          </a:p>
        </p:txBody>
      </p:sp>
      <p:sp>
        <p:nvSpPr>
          <p:cNvPr id="6" name="Rectangle 5"/>
          <p:cNvSpPr/>
          <p:nvPr/>
        </p:nvSpPr>
        <p:spPr bwMode="auto">
          <a:xfrm>
            <a:off x="2408365" y="899081"/>
            <a:ext cx="288008" cy="2040062"/>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a:xfrm>
            <a:off x="3956701" y="296238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70200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Memory-Based </a:t>
            </a:r>
            <a:r>
              <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Implementation</a:t>
            </a:r>
          </a:p>
        </p:txBody>
      </p:sp>
      <p:pic>
        <p:nvPicPr>
          <p:cNvPr id="8" name="Picture 3"/>
          <p:cNvPicPr>
            <a:picLocks noChangeAspect="1" noChangeArrowheads="1"/>
          </p:cNvPicPr>
          <p:nvPr/>
        </p:nvPicPr>
        <p:blipFill>
          <a:blip r:embed="rId3"/>
          <a:srcRect/>
          <a:stretch>
            <a:fillRect/>
          </a:stretch>
        </p:blipFill>
        <p:spPr bwMode="auto">
          <a:xfrm>
            <a:off x="705362" y="798209"/>
            <a:ext cx="3309295" cy="1728854"/>
          </a:xfrm>
          <a:prstGeom prst="rect">
            <a:avLst/>
          </a:prstGeom>
          <a:noFill/>
          <a:ln w="9525">
            <a:noFill/>
            <a:miter lim="800000"/>
            <a:headEnd/>
            <a:tailEnd/>
          </a:ln>
          <a:effectLst/>
        </p:spPr>
      </p:pic>
      <p:sp>
        <p:nvSpPr>
          <p:cNvPr id="9" name="Text Placeholder 2"/>
          <p:cNvSpPr>
            <a:spLocks noGrp="1"/>
          </p:cNvSpPr>
          <p:nvPr>
            <p:ph type="body" sz="quarter" idx="10"/>
          </p:nvPr>
        </p:nvSpPr>
        <p:spPr>
          <a:xfrm>
            <a:off x="377561" y="2974201"/>
            <a:ext cx="8362678" cy="1883593"/>
          </a:xfrm>
        </p:spPr>
        <p:txBody>
          <a:bodyPr/>
          <a:lstStyle/>
          <a:p>
            <a:pPr algn="just">
              <a:buFont typeface="Wingdings" pitchFamily="2" charset="2"/>
              <a:buChar char="q"/>
            </a:pPr>
            <a:r>
              <a:rPr lang="en-US" sz="2400" dirty="0" err="1" smtClean="0">
                <a:solidFill>
                  <a:schemeClr val="tx1"/>
                </a:solidFill>
                <a:latin typeface="Times New Roman" pitchFamily="18" charset="0"/>
                <a:cs typeface="Times New Roman" pitchFamily="18" charset="0"/>
              </a:rPr>
              <a:t>BottomUp</a:t>
            </a:r>
            <a:r>
              <a:rPr lang="en-US" sz="2400" dirty="0" smtClean="0">
                <a:solidFill>
                  <a:schemeClr val="tx1"/>
                </a:solidFill>
                <a:latin typeface="Times New Roman" pitchFamily="18" charset="0"/>
                <a:cs typeface="Times New Roman" pitchFamily="18" charset="0"/>
              </a:rPr>
              <a:t>/</a:t>
            </a:r>
            <a:r>
              <a:rPr lang="en-US" sz="2400" dirty="0" err="1" smtClean="0">
                <a:solidFill>
                  <a:schemeClr val="tx1"/>
                </a:solidFill>
                <a:latin typeface="Times New Roman" pitchFamily="18" charset="0"/>
                <a:cs typeface="Times New Roman" pitchFamily="18" charset="0"/>
              </a:rPr>
              <a:t>SBottomUp</a:t>
            </a:r>
            <a:r>
              <a:rPr lang="en-US" sz="2400" dirty="0" smtClean="0">
                <a:solidFill>
                  <a:schemeClr val="tx1"/>
                </a:solidFill>
                <a:latin typeface="Times New Roman" pitchFamily="18" charset="0"/>
                <a:cs typeface="Times New Roman" pitchFamily="18" charset="0"/>
              </a:rPr>
              <a:t> exhausted available JVM heap</a:t>
            </a:r>
          </a:p>
          <a:p>
            <a:pPr lvl="1" algn="just">
              <a:buFont typeface="Wingdings" panose="05000000000000000000" pitchFamily="2" charset="2"/>
              <a:buChar char="§"/>
            </a:pPr>
            <a:r>
              <a:rPr lang="en-US" sz="2400" dirty="0" smtClean="0">
                <a:solidFill>
                  <a:srgbClr val="C00000"/>
                </a:solidFill>
                <a:latin typeface="Times New Roman" pitchFamily="18" charset="0"/>
                <a:cs typeface="Times New Roman" pitchFamily="18" charset="0"/>
              </a:rPr>
              <a:t>memory overflow</a:t>
            </a:r>
          </a:p>
          <a:p>
            <a:pPr algn="just">
              <a:buFont typeface="Wingdings" pitchFamily="2" charset="2"/>
              <a:buChar char="q"/>
            </a:pPr>
            <a:r>
              <a:rPr lang="en-US" sz="2400" dirty="0" err="1" smtClean="0">
                <a:solidFill>
                  <a:schemeClr val="tx1"/>
                </a:solidFill>
                <a:latin typeface="Times New Roman" pitchFamily="18" charset="0"/>
                <a:cs typeface="Times New Roman" pitchFamily="18" charset="0"/>
              </a:rPr>
              <a:t>TopDown</a:t>
            </a:r>
            <a:r>
              <a:rPr lang="en-US" sz="2400" dirty="0" smtClean="0">
                <a:solidFill>
                  <a:schemeClr val="tx1"/>
                </a:solidFill>
                <a:latin typeface="Times New Roman" pitchFamily="18" charset="0"/>
                <a:cs typeface="Times New Roman" pitchFamily="18" charset="0"/>
              </a:rPr>
              <a:t> / </a:t>
            </a:r>
            <a:r>
              <a:rPr lang="en-US" sz="2400" dirty="0" err="1" smtClean="0">
                <a:solidFill>
                  <a:schemeClr val="tx1"/>
                </a:solidFill>
                <a:latin typeface="Times New Roman" pitchFamily="18" charset="0"/>
                <a:cs typeface="Times New Roman" pitchFamily="18" charset="0"/>
              </a:rPr>
              <a:t>STopDown</a:t>
            </a:r>
            <a:r>
              <a:rPr lang="en-US" sz="2400" dirty="0" smtClean="0">
                <a:solidFill>
                  <a:schemeClr val="tx1"/>
                </a:solidFill>
                <a:latin typeface="Times New Roman" pitchFamily="18" charset="0"/>
                <a:cs typeface="Times New Roman" pitchFamily="18" charset="0"/>
              </a:rPr>
              <a:t> was outperformed by </a:t>
            </a:r>
            <a:r>
              <a:rPr lang="en-US" sz="2400" dirty="0" err="1" smtClean="0">
                <a:solidFill>
                  <a:schemeClr val="tx1"/>
                </a:solidFill>
                <a:latin typeface="Times New Roman" pitchFamily="18" charset="0"/>
                <a:cs typeface="Times New Roman" pitchFamily="18" charset="0"/>
              </a:rPr>
              <a:t>BottomUp</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SBottomUp</a:t>
            </a:r>
            <a:endParaRPr lang="en-US" sz="2400" dirty="0" smtClean="0">
              <a:solidFill>
                <a:schemeClr val="tx1"/>
              </a:solidFill>
              <a:latin typeface="Times New Roman" pitchFamily="18" charset="0"/>
              <a:cs typeface="Times New Roman" pitchFamily="18" charset="0"/>
            </a:endParaRPr>
          </a:p>
          <a:p>
            <a:pPr lvl="1" algn="just">
              <a:buFont typeface="Wingdings" pitchFamily="2" charset="2"/>
              <a:buChar char="§"/>
            </a:pPr>
            <a:r>
              <a:rPr lang="en-US" sz="2400" dirty="0" smtClean="0">
                <a:solidFill>
                  <a:srgbClr val="F58026"/>
                </a:solidFill>
                <a:latin typeface="Times New Roman" pitchFamily="18" charset="0"/>
                <a:cs typeface="Times New Roman" pitchFamily="18" charset="0"/>
              </a:rPr>
              <a:t>Updating maximal skyline constraints causes overhead</a:t>
            </a:r>
            <a:endParaRPr lang="en-US" sz="2400" dirty="0">
              <a:solidFill>
                <a:srgbClr val="F58026"/>
              </a:solidFill>
              <a:latin typeface="Times New Roman" pitchFamily="18" charset="0"/>
              <a:cs typeface="Times New Roman" pitchFamily="18" charset="0"/>
            </a:endParaRPr>
          </a:p>
        </p:txBody>
      </p:sp>
      <p:sp>
        <p:nvSpPr>
          <p:cNvPr id="6" name="Rectangle 5"/>
          <p:cNvSpPr/>
          <p:nvPr/>
        </p:nvSpPr>
        <p:spPr bwMode="auto">
          <a:xfrm>
            <a:off x="705361" y="693001"/>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a:xfrm>
            <a:off x="2080151" y="257299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12" name="Rectangle 11"/>
          <p:cNvSpPr/>
          <p:nvPr/>
        </p:nvSpPr>
        <p:spPr>
          <a:xfrm>
            <a:off x="6135801" y="2572996"/>
            <a:ext cx="1520591"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Weather Dataset</a:t>
            </a:r>
            <a:endParaRPr lang="en-US" b="1" baseline="-25000" dirty="0" smtClean="0">
              <a:solidFill>
                <a:schemeClr val="tx1"/>
              </a:solidFill>
              <a:latin typeface="Times New Roman" pitchFamily="18" charset="0"/>
              <a:cs typeface="Times New Roman"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199" y="806222"/>
            <a:ext cx="3174689" cy="1720841"/>
          </a:xfrm>
          <a:prstGeom prst="rect">
            <a:avLst/>
          </a:prstGeom>
        </p:spPr>
      </p:pic>
      <p:sp>
        <p:nvSpPr>
          <p:cNvPr id="14" name="Rectangle 13"/>
          <p:cNvSpPr/>
          <p:nvPr/>
        </p:nvSpPr>
        <p:spPr bwMode="auto">
          <a:xfrm>
            <a:off x="5127698" y="705984"/>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55477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File-Based Implementation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 name="Picture 4" descr="1.png"/>
          <p:cNvPicPr>
            <a:picLocks noChangeAspect="1"/>
          </p:cNvPicPr>
          <p:nvPr/>
        </p:nvPicPr>
        <p:blipFill>
          <a:blip r:embed="rId3"/>
          <a:stretch>
            <a:fillRect/>
          </a:stretch>
        </p:blipFill>
        <p:spPr>
          <a:xfrm>
            <a:off x="730521" y="776050"/>
            <a:ext cx="3500289" cy="1829697"/>
          </a:xfrm>
          <a:prstGeom prst="rect">
            <a:avLst/>
          </a:prstGeom>
        </p:spPr>
      </p:pic>
      <p:pic>
        <p:nvPicPr>
          <p:cNvPr id="6" name="Picture 5" descr="2.png"/>
          <p:cNvPicPr>
            <a:picLocks noChangeAspect="1"/>
          </p:cNvPicPr>
          <p:nvPr/>
        </p:nvPicPr>
        <p:blipFill>
          <a:blip r:embed="rId4"/>
          <a:stretch>
            <a:fillRect/>
          </a:stretch>
        </p:blipFill>
        <p:spPr>
          <a:xfrm>
            <a:off x="4908848" y="782138"/>
            <a:ext cx="3525537" cy="1847903"/>
          </a:xfrm>
          <a:prstGeom prst="rect">
            <a:avLst/>
          </a:prstGeom>
        </p:spPr>
      </p:pic>
      <p:sp>
        <p:nvSpPr>
          <p:cNvPr id="9" name="Rectangle 8"/>
          <p:cNvSpPr/>
          <p:nvPr/>
        </p:nvSpPr>
        <p:spPr>
          <a:xfrm>
            <a:off x="2080151" y="2572996"/>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NBA Dataset</a:t>
            </a:r>
            <a:endParaRPr lang="en-US" b="1" baseline="-25000" dirty="0" smtClean="0">
              <a:solidFill>
                <a:schemeClr val="tx1"/>
              </a:solidFill>
              <a:latin typeface="Times New Roman" pitchFamily="18" charset="0"/>
              <a:cs typeface="Times New Roman" pitchFamily="18" charset="0"/>
            </a:endParaRPr>
          </a:p>
        </p:txBody>
      </p:sp>
      <p:sp>
        <p:nvSpPr>
          <p:cNvPr id="10" name="Rectangle 9"/>
          <p:cNvSpPr/>
          <p:nvPr/>
        </p:nvSpPr>
        <p:spPr>
          <a:xfrm>
            <a:off x="6135801" y="2572996"/>
            <a:ext cx="1520591"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smtClean="0">
                <a:solidFill>
                  <a:schemeClr val="tx1"/>
                </a:solidFill>
                <a:latin typeface="Times New Roman" pitchFamily="18" charset="0"/>
                <a:cs typeface="Times New Roman" pitchFamily="18" charset="0"/>
              </a:rPr>
              <a:t>Weather Dataset</a:t>
            </a:r>
            <a:endParaRPr lang="en-US" b="1" baseline="-25000" dirty="0" smtClean="0">
              <a:solidFill>
                <a:schemeClr val="tx1"/>
              </a:solidFill>
              <a:latin typeface="Times New Roman" pitchFamily="18" charset="0"/>
              <a:cs typeface="Times New Roman" pitchFamily="18" charset="0"/>
            </a:endParaRPr>
          </a:p>
        </p:txBody>
      </p:sp>
      <p:sp>
        <p:nvSpPr>
          <p:cNvPr id="11" name="Text Placeholder 2"/>
          <p:cNvSpPr>
            <a:spLocks noGrp="1"/>
          </p:cNvSpPr>
          <p:nvPr>
            <p:ph type="body" sz="quarter" idx="10"/>
          </p:nvPr>
        </p:nvSpPr>
        <p:spPr>
          <a:xfrm>
            <a:off x="443912" y="2884809"/>
            <a:ext cx="8372542" cy="2215991"/>
          </a:xfrm>
        </p:spPr>
        <p:txBody>
          <a:bodyPr/>
          <a:lstStyle/>
          <a:p>
            <a:pPr algn="just">
              <a:buFont typeface="Wingdings" pitchFamily="2" charset="2"/>
              <a:buChar char="q"/>
            </a:pPr>
            <a:r>
              <a:rPr lang="en-US" sz="2400" dirty="0" smtClean="0">
                <a:solidFill>
                  <a:schemeClr val="tx1"/>
                </a:solidFill>
                <a:latin typeface="Times New Roman" pitchFamily="18" charset="0"/>
                <a:cs typeface="Times New Roman" pitchFamily="18" charset="0"/>
              </a:rPr>
              <a:t>Each (</a:t>
            </a:r>
            <a:r>
              <a:rPr lang="en-US" sz="2400" i="1" dirty="0" smtClean="0">
                <a:solidFill>
                  <a:schemeClr val="tx1"/>
                </a:solidFill>
                <a:latin typeface="Times New Roman" pitchFamily="18" charset="0"/>
                <a:cs typeface="Times New Roman" pitchFamily="18" charset="0"/>
              </a:rPr>
              <a:t>C</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Times New Roman" pitchFamily="18" charset="0"/>
                <a:cs typeface="Times New Roman" pitchFamily="18" charset="0"/>
              </a:rPr>
              <a:t>M</a:t>
            </a:r>
            <a:r>
              <a:rPr lang="en-US" sz="2400" dirty="0" smtClean="0">
                <a:solidFill>
                  <a:schemeClr val="tx1"/>
                </a:solidFill>
                <a:latin typeface="Times New Roman" pitchFamily="18" charset="0"/>
                <a:cs typeface="Times New Roman" pitchFamily="18" charset="0"/>
              </a:rPr>
              <a:t>) is stored in a binary file</a:t>
            </a: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While traversing, file-read operation occurs if file is non-empty: </a:t>
            </a:r>
            <a:r>
              <a:rPr lang="en-US" sz="2400" dirty="0" err="1" smtClean="0">
                <a:solidFill>
                  <a:srgbClr val="00B050"/>
                </a:solidFill>
                <a:latin typeface="Times New Roman" pitchFamily="18" charset="0"/>
                <a:cs typeface="Times New Roman" pitchFamily="18" charset="0"/>
              </a:rPr>
              <a:t>FSTopDown</a:t>
            </a:r>
            <a:r>
              <a:rPr lang="en-US" sz="2400" dirty="0" smtClean="0">
                <a:solidFill>
                  <a:srgbClr val="00B050"/>
                </a:solidFill>
                <a:latin typeface="Times New Roman" pitchFamily="18" charset="0"/>
                <a:cs typeface="Times New Roman" pitchFamily="18" charset="0"/>
              </a:rPr>
              <a:t> encounters many empty files</a:t>
            </a: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For updating, file-write operation occurs: </a:t>
            </a:r>
            <a:r>
              <a:rPr lang="en-US" sz="2400" dirty="0" err="1" smtClean="0">
                <a:solidFill>
                  <a:srgbClr val="00B050"/>
                </a:solidFill>
                <a:latin typeface="Times New Roman" pitchFamily="18" charset="0"/>
                <a:cs typeface="Times New Roman" pitchFamily="18" charset="0"/>
              </a:rPr>
              <a:t>FSTopDown</a:t>
            </a:r>
            <a:r>
              <a:rPr lang="en-US" sz="2400" dirty="0" smtClean="0">
                <a:solidFill>
                  <a:srgbClr val="00B050"/>
                </a:solidFill>
                <a:latin typeface="Times New Roman" pitchFamily="18" charset="0"/>
                <a:cs typeface="Times New Roman" pitchFamily="18" charset="0"/>
              </a:rPr>
              <a:t> stores fewer tuples</a:t>
            </a:r>
          </a:p>
          <a:p>
            <a:pPr algn="just">
              <a:buFont typeface="Wingdings" pitchFamily="2" charset="2"/>
              <a:buChar char="q"/>
            </a:pPr>
            <a:r>
              <a:rPr lang="en-US" sz="2400" dirty="0" smtClean="0">
                <a:solidFill>
                  <a:schemeClr val="tx1"/>
                </a:solidFill>
                <a:latin typeface="Times New Roman" pitchFamily="18" charset="0"/>
                <a:cs typeface="Times New Roman" pitchFamily="18" charset="0"/>
              </a:rPr>
              <a:t>I/O-cost dominates in-memory computation</a:t>
            </a:r>
            <a:endParaRPr lang="en-US" sz="2400" dirty="0">
              <a:solidFill>
                <a:schemeClr val="tx1"/>
              </a:solidFill>
              <a:latin typeface="Times New Roman" pitchFamily="18" charset="0"/>
              <a:cs typeface="Times New Roman" pitchFamily="18" charset="0"/>
            </a:endParaRPr>
          </a:p>
        </p:txBody>
      </p:sp>
      <p:sp>
        <p:nvSpPr>
          <p:cNvPr id="12" name="Rectangle 11"/>
          <p:cNvSpPr/>
          <p:nvPr/>
        </p:nvSpPr>
        <p:spPr bwMode="auto">
          <a:xfrm>
            <a:off x="730520" y="808962"/>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4908847" y="751917"/>
            <a:ext cx="260080" cy="1821079"/>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TextBox 1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2123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Discovered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3200876"/>
          </a:xfrm>
          <a:prstGeom prst="rect">
            <a:avLst/>
          </a:prstGeom>
        </p:spPr>
        <p:txBody>
          <a:bodyPr vert="horz" wrap="square" lIns="0" tIns="0" rIns="0" bIns="0" rtlCol="0">
            <a:spAutoFit/>
          </a:bodyPr>
          <a:lstStyle/>
          <a:p>
            <a:pPr marL="457200" indent="-457200">
              <a:buFont typeface="Wingdings" pitchFamily="2" charset="2"/>
              <a:buChar char="Ø"/>
            </a:pPr>
            <a:r>
              <a:rPr lang="en-US" sz="2600" dirty="0" smtClean="0">
                <a:latin typeface="Times New Roman" pitchFamily="18" charset="0"/>
                <a:cs typeface="Times New Roman" pitchFamily="18" charset="0"/>
              </a:rPr>
              <a:t>Lamar Odom </a:t>
            </a:r>
            <a:r>
              <a:rPr lang="en-US" sz="2600" dirty="0">
                <a:latin typeface="Times New Roman" pitchFamily="18" charset="0"/>
                <a:cs typeface="Times New Roman" pitchFamily="18" charset="0"/>
              </a:rPr>
              <a:t>had </a:t>
            </a:r>
            <a:r>
              <a:rPr lang="en-US" sz="2600" dirty="0">
                <a:solidFill>
                  <a:schemeClr val="accent6"/>
                </a:solidFill>
                <a:latin typeface="Times New Roman" pitchFamily="18" charset="0"/>
                <a:cs typeface="Times New Roman" pitchFamily="18" charset="0"/>
              </a:rPr>
              <a:t>30 points, 19 rebounds and 11 </a:t>
            </a:r>
            <a:r>
              <a:rPr lang="en-US" sz="2600" dirty="0" smtClean="0">
                <a:solidFill>
                  <a:schemeClr val="accent6"/>
                </a:solidFill>
                <a:latin typeface="Times New Roman" pitchFamily="18" charset="0"/>
                <a:cs typeface="Times New Roman" pitchFamily="18" charset="0"/>
              </a:rPr>
              <a:t>assists </a:t>
            </a:r>
            <a:r>
              <a:rPr lang="en-US" sz="2600" dirty="0" smtClean="0">
                <a:latin typeface="Times New Roman" pitchFamily="18" charset="0"/>
                <a:cs typeface="Times New Roman" pitchFamily="18" charset="0"/>
              </a:rPr>
              <a:t>on </a:t>
            </a:r>
            <a:r>
              <a:rPr lang="en-US" sz="2600" dirty="0">
                <a:latin typeface="Times New Roman" pitchFamily="18" charset="0"/>
                <a:cs typeface="Times New Roman" pitchFamily="18" charset="0"/>
              </a:rPr>
              <a:t>March 6, 2004. No one before had a better or </a:t>
            </a:r>
            <a:r>
              <a:rPr lang="en-US" sz="2600" dirty="0" smtClean="0">
                <a:latin typeface="Times New Roman" pitchFamily="18" charset="0"/>
                <a:cs typeface="Times New Roman" pitchFamily="18" charset="0"/>
              </a:rPr>
              <a:t>equal performance </a:t>
            </a:r>
            <a:r>
              <a:rPr lang="en-US" sz="2600" dirty="0">
                <a:latin typeface="Times New Roman" pitchFamily="18" charset="0"/>
                <a:cs typeface="Times New Roman" pitchFamily="18" charset="0"/>
              </a:rPr>
              <a:t>in </a:t>
            </a:r>
            <a:r>
              <a:rPr lang="en-US" sz="2600" dirty="0">
                <a:solidFill>
                  <a:srgbClr val="00B050"/>
                </a:solidFill>
                <a:latin typeface="Times New Roman" pitchFamily="18" charset="0"/>
                <a:cs typeface="Times New Roman" pitchFamily="18" charset="0"/>
              </a:rPr>
              <a:t>NBA </a:t>
            </a:r>
            <a:r>
              <a:rPr lang="en-US" sz="2600" dirty="0" smtClean="0">
                <a:solidFill>
                  <a:srgbClr val="00B050"/>
                </a:solidFill>
                <a:latin typeface="Times New Roman" pitchFamily="18" charset="0"/>
                <a:cs typeface="Times New Roman" pitchFamily="18" charset="0"/>
              </a:rPr>
              <a:t>history</a:t>
            </a:r>
            <a:r>
              <a:rPr lang="en-US" sz="2600" dirty="0" smtClean="0">
                <a:latin typeface="Times New Roman" pitchFamily="18" charset="0"/>
                <a:cs typeface="Times New Roman" pitchFamily="18" charset="0"/>
              </a:rPr>
              <a:t>.</a:t>
            </a:r>
            <a:endParaRPr lang="en-US" sz="2600" dirty="0">
              <a:latin typeface="Times New Roman" pitchFamily="18" charset="0"/>
              <a:cs typeface="Times New Roman" pitchFamily="18" charset="0"/>
            </a:endParaRPr>
          </a:p>
          <a:p>
            <a:pPr marL="457200" indent="-457200">
              <a:buFont typeface="Wingdings" pitchFamily="2" charset="2"/>
              <a:buChar char="Ø"/>
            </a:pPr>
            <a:r>
              <a:rPr lang="en-US" sz="2600" dirty="0" smtClean="0">
                <a:latin typeface="Times New Roman" pitchFamily="18" charset="0"/>
                <a:cs typeface="Times New Roman" pitchFamily="18" charset="0"/>
              </a:rPr>
              <a:t>Allen </a:t>
            </a:r>
            <a:r>
              <a:rPr lang="en-US" sz="2600" dirty="0">
                <a:latin typeface="Times New Roman" pitchFamily="18" charset="0"/>
                <a:cs typeface="Times New Roman" pitchFamily="18" charset="0"/>
              </a:rPr>
              <a:t>Iverson had </a:t>
            </a:r>
            <a:r>
              <a:rPr lang="en-US" sz="2600" dirty="0">
                <a:solidFill>
                  <a:schemeClr val="accent6"/>
                </a:solidFill>
                <a:latin typeface="Times New Roman" pitchFamily="18" charset="0"/>
                <a:cs typeface="Times New Roman" pitchFamily="18" charset="0"/>
              </a:rPr>
              <a:t>38 points and 16 assists </a:t>
            </a:r>
            <a:r>
              <a:rPr lang="en-US" sz="2600" dirty="0">
                <a:latin typeface="Times New Roman" pitchFamily="18" charset="0"/>
                <a:cs typeface="Times New Roman" pitchFamily="18" charset="0"/>
              </a:rPr>
              <a:t>on April </a:t>
            </a:r>
            <a:r>
              <a:rPr lang="en-US" sz="2600" dirty="0" smtClean="0">
                <a:latin typeface="Times New Roman" pitchFamily="18" charset="0"/>
                <a:cs typeface="Times New Roman" pitchFamily="18" charset="0"/>
              </a:rPr>
              <a:t>14, 2004 </a:t>
            </a:r>
            <a:r>
              <a:rPr lang="en-US" sz="2600" dirty="0">
                <a:latin typeface="Times New Roman" pitchFamily="18" charset="0"/>
                <a:cs typeface="Times New Roman" pitchFamily="18" charset="0"/>
              </a:rPr>
              <a:t>to become the first player with a 38/16 (</a:t>
            </a:r>
            <a:r>
              <a:rPr lang="en-US" sz="2600" dirty="0" smtClean="0">
                <a:latin typeface="Times New Roman" pitchFamily="18" charset="0"/>
                <a:cs typeface="Times New Roman" pitchFamily="18" charset="0"/>
              </a:rPr>
              <a:t>points/assists) game </a:t>
            </a:r>
            <a:r>
              <a:rPr lang="en-US" sz="2600" dirty="0">
                <a:latin typeface="Times New Roman" pitchFamily="18" charset="0"/>
                <a:cs typeface="Times New Roman" pitchFamily="18" charset="0"/>
              </a:rPr>
              <a:t>in the </a:t>
            </a:r>
            <a:r>
              <a:rPr lang="en-US" sz="2600" dirty="0">
                <a:solidFill>
                  <a:srgbClr val="00B050"/>
                </a:solidFill>
                <a:latin typeface="Times New Roman" pitchFamily="18" charset="0"/>
                <a:cs typeface="Times New Roman" pitchFamily="18" charset="0"/>
              </a:rPr>
              <a:t>2004-2005 </a:t>
            </a:r>
            <a:r>
              <a:rPr lang="en-US" sz="2600" dirty="0" smtClean="0">
                <a:solidFill>
                  <a:srgbClr val="00B050"/>
                </a:solidFill>
                <a:latin typeface="Times New Roman" pitchFamily="18" charset="0"/>
                <a:cs typeface="Times New Roman" pitchFamily="18" charset="0"/>
              </a:rPr>
              <a:t>season</a:t>
            </a:r>
            <a:r>
              <a:rPr lang="en-US" sz="2600" dirty="0" smtClean="0">
                <a:latin typeface="Times New Roman" pitchFamily="18" charset="0"/>
                <a:cs typeface="Times New Roman" pitchFamily="18" charset="0"/>
              </a:rPr>
              <a:t>. </a:t>
            </a:r>
          </a:p>
          <a:p>
            <a:pPr marL="457200" indent="-457200">
              <a:buFont typeface="Wingdings" pitchFamily="2" charset="2"/>
              <a:buChar char="Ø"/>
            </a:pPr>
            <a:r>
              <a:rPr lang="en-US" sz="2600" dirty="0" smtClean="0">
                <a:latin typeface="Times New Roman" pitchFamily="18" charset="0"/>
                <a:cs typeface="Times New Roman" pitchFamily="18" charset="0"/>
              </a:rPr>
              <a:t>Damon </a:t>
            </a:r>
            <a:r>
              <a:rPr lang="en-US" sz="2600" dirty="0" err="1">
                <a:latin typeface="Times New Roman" pitchFamily="18" charset="0"/>
                <a:cs typeface="Times New Roman" pitchFamily="18" charset="0"/>
              </a:rPr>
              <a:t>Stoudamire</a:t>
            </a:r>
            <a:r>
              <a:rPr lang="en-US" sz="2600" dirty="0">
                <a:latin typeface="Times New Roman" pitchFamily="18" charset="0"/>
                <a:cs typeface="Times New Roman" pitchFamily="18" charset="0"/>
              </a:rPr>
              <a:t> scored </a:t>
            </a:r>
            <a:r>
              <a:rPr lang="en-US" sz="2600" dirty="0">
                <a:solidFill>
                  <a:schemeClr val="accent6"/>
                </a:solidFill>
                <a:latin typeface="Times New Roman" pitchFamily="18" charset="0"/>
                <a:cs typeface="Times New Roman" pitchFamily="18" charset="0"/>
              </a:rPr>
              <a:t>54 points </a:t>
            </a:r>
            <a:r>
              <a:rPr lang="en-US" sz="2600" dirty="0">
                <a:latin typeface="Times New Roman" pitchFamily="18" charset="0"/>
                <a:cs typeface="Times New Roman" pitchFamily="18" charset="0"/>
              </a:rPr>
              <a:t>on January 14, </a:t>
            </a:r>
            <a:r>
              <a:rPr lang="en-US" sz="2600" dirty="0" smtClean="0">
                <a:latin typeface="Times New Roman" pitchFamily="18" charset="0"/>
                <a:cs typeface="Times New Roman" pitchFamily="18" charset="0"/>
              </a:rPr>
              <a:t>2005. It </a:t>
            </a:r>
            <a:r>
              <a:rPr lang="en-US" sz="2600" dirty="0">
                <a:latin typeface="Times New Roman" pitchFamily="18" charset="0"/>
                <a:cs typeface="Times New Roman" pitchFamily="18" charset="0"/>
              </a:rPr>
              <a:t>is the highest score in history made by any </a:t>
            </a:r>
            <a:r>
              <a:rPr lang="en-US" sz="2600" dirty="0">
                <a:solidFill>
                  <a:srgbClr val="00B050"/>
                </a:solidFill>
                <a:latin typeface="Times New Roman" pitchFamily="18" charset="0"/>
                <a:cs typeface="Times New Roman" pitchFamily="18" charset="0"/>
              </a:rPr>
              <a:t>Trail </a:t>
            </a:r>
            <a:r>
              <a:rPr lang="en-US" sz="2600" dirty="0" smtClean="0">
                <a:solidFill>
                  <a:srgbClr val="00B050"/>
                </a:solidFill>
                <a:latin typeface="Times New Roman" pitchFamily="18" charset="0"/>
                <a:cs typeface="Times New Roman" pitchFamily="18" charset="0"/>
              </a:rPr>
              <a:t>Blazers</a:t>
            </a:r>
            <a:r>
              <a:rPr lang="en-US" sz="2600" dirty="0" smtClean="0">
                <a:latin typeface="Times New Roman" pitchFamily="18" charset="0"/>
                <a:cs typeface="Times New Roman" pitchFamily="18" charset="0"/>
              </a:rPr>
              <a:t>.</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29089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9436" y="1229968"/>
            <a:ext cx="8363938" cy="2416559"/>
          </a:xfrm>
        </p:spPr>
        <p:txBody>
          <a:bodyPr/>
          <a:lstStyle/>
          <a:p>
            <a:r>
              <a:rPr lang="en-US" sz="2800" dirty="0">
                <a:solidFill>
                  <a:schemeClr val="tx1"/>
                </a:solidFill>
              </a:rPr>
              <a:t>Prominent Streak Discovery in Sequence Data. </a:t>
            </a:r>
            <a:r>
              <a:rPr lang="en-US" sz="2800" dirty="0">
                <a:solidFill>
                  <a:schemeClr val="accent5">
                    <a:lumMod val="75000"/>
                  </a:schemeClr>
                </a:solidFill>
              </a:rPr>
              <a:t>Xiao Jiang, Chengkai Li, Ping </a:t>
            </a:r>
            <a:r>
              <a:rPr lang="en-US" sz="2800" dirty="0" err="1">
                <a:solidFill>
                  <a:schemeClr val="accent5">
                    <a:lumMod val="75000"/>
                  </a:schemeClr>
                </a:solidFill>
              </a:rPr>
              <a:t>Luo</a:t>
            </a:r>
            <a:r>
              <a:rPr lang="en-US" sz="2800" dirty="0">
                <a:solidFill>
                  <a:schemeClr val="accent5">
                    <a:lumMod val="75000"/>
                  </a:schemeClr>
                </a:solidFill>
              </a:rPr>
              <a:t>, Min Wang, Yong Yu. KDD 2011, pages 1280-1288.</a:t>
            </a:r>
          </a:p>
          <a:p>
            <a:r>
              <a:rPr lang="en-US" sz="2800" dirty="0" smtClean="0">
                <a:solidFill>
                  <a:schemeClr val="tx1"/>
                </a:solidFill>
              </a:rPr>
              <a:t>Discovering </a:t>
            </a:r>
            <a:r>
              <a:rPr lang="en-US" sz="2800" dirty="0">
                <a:solidFill>
                  <a:schemeClr val="tx1"/>
                </a:solidFill>
              </a:rPr>
              <a:t>General Prominent Streaks in Sequence </a:t>
            </a:r>
            <a:r>
              <a:rPr lang="en-US" sz="2800" dirty="0" smtClean="0">
                <a:solidFill>
                  <a:schemeClr val="tx1"/>
                </a:solidFill>
              </a:rPr>
              <a:t>Data. </a:t>
            </a:r>
            <a:r>
              <a:rPr lang="en-US" sz="2800" dirty="0" smtClean="0">
                <a:solidFill>
                  <a:schemeClr val="accent5">
                    <a:lumMod val="75000"/>
                  </a:schemeClr>
                </a:solidFill>
              </a:rPr>
              <a:t>Gensheng Zhang, Xiao Jiang, Ping Luo, Min Wang, Chengkai Li. </a:t>
            </a:r>
            <a:r>
              <a:rPr lang="fr-FR" sz="2800" dirty="0" smtClean="0">
                <a:solidFill>
                  <a:schemeClr val="accent5">
                    <a:lumMod val="75000"/>
                  </a:schemeClr>
                </a:solidFill>
              </a:rPr>
              <a:t>ACM </a:t>
            </a:r>
            <a:r>
              <a:rPr lang="fr-FR" sz="2800" dirty="0">
                <a:solidFill>
                  <a:schemeClr val="accent5">
                    <a:lumMod val="75000"/>
                  </a:schemeClr>
                </a:solidFill>
              </a:rPr>
              <a:t>TKDD, 8(2):article 9, </a:t>
            </a:r>
            <a:r>
              <a:rPr lang="fr-FR" sz="2800" dirty="0" err="1">
                <a:solidFill>
                  <a:schemeClr val="accent5">
                    <a:lumMod val="75000"/>
                  </a:schemeClr>
                </a:solidFill>
              </a:rPr>
              <a:t>June</a:t>
            </a:r>
            <a:r>
              <a:rPr lang="fr-FR" sz="2800" dirty="0">
                <a:solidFill>
                  <a:schemeClr val="accent5">
                    <a:lumMod val="75000"/>
                  </a:schemeClr>
                </a:solidFill>
              </a:rPr>
              <a:t> 2014.</a:t>
            </a:r>
            <a:endParaRPr lang="en-US" sz="2800" dirty="0" smtClean="0">
              <a:solidFill>
                <a:schemeClr val="accent5">
                  <a:lumMod val="75000"/>
                </a:schemeClr>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46781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Prominent Streaks</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3016403"/>
          </a:xfrm>
        </p:spPr>
        <p:txBody>
          <a:bodyPr/>
          <a:lstStyle/>
          <a:p>
            <a:r>
              <a:rPr lang="en-US" sz="4000" dirty="0" smtClean="0">
                <a:solidFill>
                  <a:srgbClr val="F58026"/>
                </a:solidFill>
              </a:rPr>
              <a:t>Prominent </a:t>
            </a:r>
            <a:r>
              <a:rPr lang="en-US" sz="4000" dirty="0">
                <a:solidFill>
                  <a:srgbClr val="F58026"/>
                </a:solidFill>
              </a:rPr>
              <a:t>streaks stated in news </a:t>
            </a:r>
            <a:r>
              <a:rPr lang="en-US" sz="4000" dirty="0" smtClean="0">
                <a:solidFill>
                  <a:srgbClr val="F58026"/>
                </a:solidFill>
              </a:rPr>
              <a:t>articles:</a:t>
            </a:r>
            <a:endParaRPr lang="en-US" dirty="0" smtClean="0">
              <a:solidFill>
                <a:srgbClr val="0064B1"/>
              </a:solidFill>
            </a:endParaRPr>
          </a:p>
          <a:p>
            <a:pPr lvl="1"/>
            <a:r>
              <a:rPr lang="en-US" sz="2000" dirty="0" smtClean="0">
                <a:solidFill>
                  <a:schemeClr val="tx1"/>
                </a:solidFill>
              </a:rPr>
              <a:t>“This </a:t>
            </a:r>
            <a:r>
              <a:rPr lang="en-US" sz="2000" dirty="0">
                <a:solidFill>
                  <a:schemeClr val="tx1"/>
                </a:solidFill>
              </a:rPr>
              <a:t>month the Chinese capital has experienced </a:t>
            </a:r>
            <a:r>
              <a:rPr lang="en-US" sz="2000" dirty="0">
                <a:solidFill>
                  <a:schemeClr val="accent6"/>
                </a:solidFill>
              </a:rPr>
              <a:t>10 days </a:t>
            </a:r>
            <a:r>
              <a:rPr lang="en-US" sz="2000" dirty="0">
                <a:solidFill>
                  <a:schemeClr val="tx1"/>
                </a:solidFill>
              </a:rPr>
              <a:t>with a maximum temperature in around </a:t>
            </a:r>
            <a:r>
              <a:rPr lang="en-US" sz="2000" dirty="0">
                <a:solidFill>
                  <a:schemeClr val="accent6"/>
                </a:solidFill>
              </a:rPr>
              <a:t>35 degrees </a:t>
            </a:r>
            <a:r>
              <a:rPr lang="en-US" sz="2000" dirty="0">
                <a:solidFill>
                  <a:schemeClr val="tx1"/>
                </a:solidFill>
              </a:rPr>
              <a:t>Celsius – the most for the month of July in a decade</a:t>
            </a:r>
            <a:r>
              <a:rPr lang="en-US" sz="2000" dirty="0" smtClean="0">
                <a:solidFill>
                  <a:schemeClr val="tx1"/>
                </a:solidFill>
              </a:rPr>
              <a:t>.”</a:t>
            </a:r>
          </a:p>
          <a:p>
            <a:pPr lvl="1"/>
            <a:endParaRPr lang="en-US" sz="2000" dirty="0">
              <a:solidFill>
                <a:schemeClr val="tx1"/>
              </a:solidFill>
            </a:endParaRPr>
          </a:p>
          <a:p>
            <a:pPr lvl="1"/>
            <a:r>
              <a:rPr lang="en-US" sz="2000" dirty="0" smtClean="0">
                <a:solidFill>
                  <a:schemeClr val="tx1"/>
                </a:solidFill>
              </a:rPr>
              <a:t>“The </a:t>
            </a:r>
            <a:r>
              <a:rPr lang="en-US" sz="2000" dirty="0">
                <a:solidFill>
                  <a:schemeClr val="tx1"/>
                </a:solidFill>
              </a:rPr>
              <a:t>Nikkei 225 closed </a:t>
            </a:r>
            <a:r>
              <a:rPr lang="en-US" sz="2000" dirty="0">
                <a:solidFill>
                  <a:schemeClr val="accent6"/>
                </a:solidFill>
              </a:rPr>
              <a:t>below 10000</a:t>
            </a:r>
            <a:r>
              <a:rPr lang="en-US" sz="2000" dirty="0">
                <a:solidFill>
                  <a:schemeClr val="tx1"/>
                </a:solidFill>
              </a:rPr>
              <a:t> for the </a:t>
            </a:r>
            <a:r>
              <a:rPr lang="en-US" sz="2000" dirty="0">
                <a:solidFill>
                  <a:schemeClr val="accent6"/>
                </a:solidFill>
              </a:rPr>
              <a:t>12th consecutive week</a:t>
            </a:r>
            <a:r>
              <a:rPr lang="en-US" sz="2000" dirty="0">
                <a:solidFill>
                  <a:schemeClr val="tx1"/>
                </a:solidFill>
              </a:rPr>
              <a:t>, the longest such streak since June </a:t>
            </a:r>
            <a:r>
              <a:rPr lang="en-US" sz="2000" dirty="0" smtClean="0">
                <a:solidFill>
                  <a:schemeClr val="tx1"/>
                </a:solidFill>
              </a:rPr>
              <a:t>2009.”</a:t>
            </a:r>
          </a:p>
          <a:p>
            <a:pPr lvl="1"/>
            <a:endParaRPr lang="en-US" sz="2000" dirty="0">
              <a:solidFill>
                <a:schemeClr val="tx1"/>
              </a:solidFill>
            </a:endParaRPr>
          </a:p>
          <a:p>
            <a:pPr lvl="1"/>
            <a:r>
              <a:rPr lang="en-US" sz="2000" dirty="0" smtClean="0">
                <a:solidFill>
                  <a:schemeClr val="tx1"/>
                </a:solidFill>
              </a:rPr>
              <a:t>“He </a:t>
            </a:r>
            <a:r>
              <a:rPr lang="en-US" sz="2000" dirty="0">
                <a:solidFill>
                  <a:schemeClr val="tx1"/>
                </a:solidFill>
              </a:rPr>
              <a:t>(LeBron James) scored </a:t>
            </a:r>
            <a:r>
              <a:rPr lang="en-US" sz="2000" dirty="0">
                <a:solidFill>
                  <a:schemeClr val="accent6"/>
                </a:solidFill>
              </a:rPr>
              <a:t>35 or more points</a:t>
            </a:r>
            <a:r>
              <a:rPr lang="en-US" sz="2000" dirty="0">
                <a:solidFill>
                  <a:schemeClr val="tx1"/>
                </a:solidFill>
              </a:rPr>
              <a:t> in </a:t>
            </a:r>
            <a:r>
              <a:rPr lang="en-US" sz="2000" dirty="0">
                <a:solidFill>
                  <a:schemeClr val="accent6"/>
                </a:solidFill>
              </a:rPr>
              <a:t>nine consecutive games</a:t>
            </a:r>
            <a:r>
              <a:rPr lang="en-US" sz="2000" dirty="0">
                <a:solidFill>
                  <a:schemeClr val="tx1"/>
                </a:solidFill>
              </a:rPr>
              <a:t> and joined Michael Jordan and Kobe Bryant as the only players since 1970 to accomplish the feat</a:t>
            </a:r>
            <a:r>
              <a:rPr lang="en-US" sz="2000" dirty="0" smtClean="0">
                <a:solidFill>
                  <a:schemeClr val="tx1"/>
                </a:solidFill>
              </a:rPr>
              <a:t>.”</a:t>
            </a:r>
            <a:endParaRPr lang="en-US" sz="2000" dirty="0">
              <a:solidFill>
                <a:schemeClr val="tx1"/>
              </a:solidFill>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7263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Concepts</a:t>
            </a:r>
            <a:endParaRPr lang="en-US" dirty="0">
              <a:solidFill>
                <a:srgbClr val="0064B1"/>
              </a:solidFill>
            </a:endParaRPr>
          </a:p>
        </p:txBody>
      </p:sp>
      <p:sp>
        <p:nvSpPr>
          <p:cNvPr id="3" name="Text Placeholder 2"/>
          <p:cNvSpPr>
            <a:spLocks noGrp="1"/>
          </p:cNvSpPr>
          <p:nvPr>
            <p:ph type="body" sz="quarter" idx="10"/>
          </p:nvPr>
        </p:nvSpPr>
        <p:spPr>
          <a:xfrm>
            <a:off x="389436" y="695325"/>
            <a:ext cx="8363938" cy="3879524"/>
          </a:xfrm>
        </p:spPr>
        <p:txBody>
          <a:bodyPr/>
          <a:lstStyle/>
          <a:p>
            <a:r>
              <a:rPr lang="en-US" dirty="0" smtClean="0">
                <a:solidFill>
                  <a:srgbClr val="F58026"/>
                </a:solidFill>
              </a:rPr>
              <a:t>Streak</a:t>
            </a:r>
          </a:p>
          <a:p>
            <a:pPr lvl="1"/>
            <a:r>
              <a:rPr lang="en-US" sz="2000" dirty="0" smtClean="0">
                <a:solidFill>
                  <a:schemeClr val="tx1"/>
                </a:solidFill>
              </a:rPr>
              <a:t>Input: a </a:t>
            </a:r>
            <a:r>
              <a:rPr lang="en-US" sz="2000" dirty="0">
                <a:solidFill>
                  <a:schemeClr val="tx1"/>
                </a:solidFill>
              </a:rPr>
              <a:t>sequence of </a:t>
            </a:r>
            <a:r>
              <a:rPr lang="en-US" sz="2000" dirty="0" smtClean="0">
                <a:solidFill>
                  <a:schemeClr val="tx1"/>
                </a:solidFill>
              </a:rPr>
              <a:t>values</a:t>
            </a:r>
          </a:p>
          <a:p>
            <a:pPr lvl="1"/>
            <a:r>
              <a:rPr lang="en-US" sz="2000" dirty="0" smtClean="0">
                <a:solidFill>
                  <a:schemeClr val="tx1"/>
                </a:solidFill>
              </a:rPr>
              <a:t>Streak </a:t>
            </a:r>
            <a:r>
              <a:rPr lang="en-US" sz="2000" dirty="0">
                <a:solidFill>
                  <a:schemeClr val="tx1"/>
                </a:solidFill>
              </a:rPr>
              <a:t>&lt;[l, r], v</a:t>
            </a:r>
            <a:r>
              <a:rPr lang="en-US" sz="2000" dirty="0" smtClean="0">
                <a:solidFill>
                  <a:schemeClr val="tx1"/>
                </a:solidFill>
              </a:rPr>
              <a:t>&gt; is a triple: left-end ( l ), right-end ( r ), minimum </a:t>
            </a:r>
            <a:r>
              <a:rPr lang="en-US" sz="2000" dirty="0">
                <a:solidFill>
                  <a:schemeClr val="tx1"/>
                </a:solidFill>
              </a:rPr>
              <a:t>value in </a:t>
            </a:r>
            <a:r>
              <a:rPr lang="en-US" sz="2000" dirty="0" smtClean="0">
                <a:solidFill>
                  <a:schemeClr val="tx1"/>
                </a:solidFill>
              </a:rPr>
              <a:t>interval [</a:t>
            </a:r>
            <a:r>
              <a:rPr lang="en-US" sz="2000" dirty="0" err="1" smtClean="0">
                <a:solidFill>
                  <a:schemeClr val="tx1"/>
                </a:solidFill>
              </a:rPr>
              <a:t>l,r</a:t>
            </a:r>
            <a:r>
              <a:rPr lang="en-US" sz="2000" dirty="0" smtClean="0">
                <a:solidFill>
                  <a:schemeClr val="tx1"/>
                </a:solidFill>
              </a:rPr>
              <a:t>]</a:t>
            </a:r>
            <a:r>
              <a:rPr lang="en-US" sz="2000" dirty="0">
                <a:solidFill>
                  <a:schemeClr val="tx1"/>
                </a:solidFill>
              </a:rPr>
              <a:t> </a:t>
            </a:r>
          </a:p>
          <a:p>
            <a:pPr lvl="1" algn="ctr"/>
            <a:r>
              <a:rPr lang="en-US" sz="2000" dirty="0">
                <a:solidFill>
                  <a:schemeClr val="tx1"/>
                </a:solidFill>
              </a:rPr>
              <a:t>3   1   7   7   2   </a:t>
            </a:r>
            <a:r>
              <a:rPr lang="en-US" sz="2000" u="sng" dirty="0">
                <a:solidFill>
                  <a:schemeClr val="accent6"/>
                </a:solidFill>
              </a:rPr>
              <a:t>5   4   6</a:t>
            </a:r>
            <a:r>
              <a:rPr lang="en-US" sz="2000" dirty="0">
                <a:solidFill>
                  <a:schemeClr val="accent6"/>
                </a:solidFill>
              </a:rPr>
              <a:t>   </a:t>
            </a:r>
            <a:r>
              <a:rPr lang="en-US" sz="2000" dirty="0">
                <a:solidFill>
                  <a:schemeClr val="tx1"/>
                </a:solidFill>
              </a:rPr>
              <a:t>7   3</a:t>
            </a:r>
          </a:p>
          <a:p>
            <a:pPr lvl="1"/>
            <a:r>
              <a:rPr lang="en-US" sz="2000" dirty="0">
                <a:solidFill>
                  <a:schemeClr val="tx1"/>
                </a:solidFill>
              </a:rPr>
              <a:t>                                                           </a:t>
            </a:r>
            <a:r>
              <a:rPr lang="en-US" sz="2000" dirty="0" smtClean="0">
                <a:solidFill>
                  <a:schemeClr val="tx1"/>
                </a:solidFill>
              </a:rPr>
              <a:t>      </a:t>
            </a:r>
            <a:r>
              <a:rPr lang="en-US" sz="2000" dirty="0" smtClean="0">
                <a:solidFill>
                  <a:schemeClr val="tx1"/>
                </a:solidFill>
              </a:rPr>
              <a:t>        </a:t>
            </a:r>
            <a:r>
              <a:rPr lang="en-US" sz="2000" dirty="0" smtClean="0">
                <a:solidFill>
                  <a:schemeClr val="accent6"/>
                </a:solidFill>
              </a:rPr>
              <a:t>&lt;[</a:t>
            </a:r>
            <a:r>
              <a:rPr lang="en-US" sz="2000" dirty="0">
                <a:solidFill>
                  <a:schemeClr val="accent6"/>
                </a:solidFill>
              </a:rPr>
              <a:t>6, 8], 4</a:t>
            </a:r>
            <a:r>
              <a:rPr lang="en-US" sz="2000" dirty="0" smtClean="0">
                <a:solidFill>
                  <a:schemeClr val="accent6"/>
                </a:solidFill>
              </a:rPr>
              <a:t>&gt;</a:t>
            </a:r>
            <a:endParaRPr lang="en-US" sz="2000" dirty="0">
              <a:solidFill>
                <a:schemeClr val="accent6"/>
              </a:solidFill>
            </a:endParaRPr>
          </a:p>
          <a:p>
            <a:r>
              <a:rPr lang="en-US" dirty="0" smtClean="0">
                <a:solidFill>
                  <a:srgbClr val="F58026"/>
                </a:solidFill>
              </a:rPr>
              <a:t>Streak </a:t>
            </a:r>
            <a:r>
              <a:rPr lang="en-US" dirty="0">
                <a:solidFill>
                  <a:srgbClr val="F58026"/>
                </a:solidFill>
              </a:rPr>
              <a:t>d</a:t>
            </a:r>
            <a:r>
              <a:rPr lang="en-US" dirty="0" smtClean="0">
                <a:solidFill>
                  <a:srgbClr val="F58026"/>
                </a:solidFill>
              </a:rPr>
              <a:t>ominance relation</a:t>
            </a:r>
            <a:endParaRPr lang="en-US" dirty="0">
              <a:solidFill>
                <a:srgbClr val="F58026"/>
              </a:solidFill>
            </a:endParaRPr>
          </a:p>
          <a:p>
            <a:pPr lvl="1" algn="ctr"/>
            <a:r>
              <a:rPr lang="en-US" sz="2000" dirty="0" smtClean="0">
                <a:solidFill>
                  <a:schemeClr val="tx1"/>
                </a:solidFill>
              </a:rPr>
              <a:t>s1=&lt;[l1, r1], v1&gt; </a:t>
            </a:r>
            <a:r>
              <a:rPr lang="en-US" sz="2000" dirty="0" smtClean="0">
                <a:solidFill>
                  <a:schemeClr val="accent6"/>
                </a:solidFill>
              </a:rPr>
              <a:t>dominates</a:t>
            </a:r>
            <a:r>
              <a:rPr lang="en-US" sz="2000" dirty="0" smtClean="0">
                <a:solidFill>
                  <a:schemeClr val="tx1"/>
                </a:solidFill>
              </a:rPr>
              <a:t> s2=&lt;[l2, r2], v2&gt; </a:t>
            </a:r>
            <a:r>
              <a:rPr lang="en-US" sz="2000" dirty="0" err="1" smtClean="0">
                <a:solidFill>
                  <a:schemeClr val="tx1"/>
                </a:solidFill>
              </a:rPr>
              <a:t>iff</a:t>
            </a:r>
            <a:r>
              <a:rPr lang="en-US" sz="2000" dirty="0" smtClean="0">
                <a:solidFill>
                  <a:schemeClr val="tx1"/>
                </a:solidFill>
              </a:rPr>
              <a:t> </a:t>
            </a:r>
            <a:endParaRPr lang="en-US" sz="2000" dirty="0">
              <a:solidFill>
                <a:schemeClr val="tx1"/>
              </a:solidFill>
            </a:endParaRPr>
          </a:p>
          <a:p>
            <a:pPr lvl="1" algn="ctr"/>
            <a:r>
              <a:rPr lang="en-US" sz="2000" dirty="0" smtClean="0">
                <a:solidFill>
                  <a:schemeClr val="tx1"/>
                </a:solidFill>
              </a:rPr>
              <a:t>r1 - l1 &gt; r2 - l2, v1 &gt;= v2  or r1 - l1 &gt;= r2 - l2</a:t>
            </a:r>
            <a:r>
              <a:rPr lang="en-US" sz="2000" dirty="0">
                <a:solidFill>
                  <a:schemeClr val="tx1"/>
                </a:solidFill>
              </a:rPr>
              <a:t>, v1 </a:t>
            </a:r>
            <a:r>
              <a:rPr lang="en-US" sz="2000" dirty="0" smtClean="0">
                <a:solidFill>
                  <a:schemeClr val="tx1"/>
                </a:solidFill>
              </a:rPr>
              <a:t>&gt;v2</a:t>
            </a:r>
            <a:endParaRPr lang="en-US" sz="2000" dirty="0">
              <a:solidFill>
                <a:srgbClr val="0064B1"/>
              </a:solidFill>
            </a:endParaRPr>
          </a:p>
          <a:p>
            <a:r>
              <a:rPr lang="en-US" dirty="0" smtClean="0">
                <a:solidFill>
                  <a:srgbClr val="F58026"/>
                </a:solidFill>
              </a:rPr>
              <a:t>Prominent streaks (PS)</a:t>
            </a:r>
            <a:endParaRPr lang="en-US" dirty="0">
              <a:solidFill>
                <a:schemeClr val="tx1"/>
              </a:solidFill>
            </a:endParaRPr>
          </a:p>
          <a:p>
            <a:pPr lvl="1"/>
            <a:r>
              <a:rPr lang="en-US" sz="2000" dirty="0" smtClean="0">
                <a:solidFill>
                  <a:schemeClr val="accent6"/>
                </a:solidFill>
              </a:rPr>
              <a:t>A streak is prominent if it is not </a:t>
            </a:r>
            <a:r>
              <a:rPr lang="en-US" sz="2000" dirty="0">
                <a:solidFill>
                  <a:schemeClr val="accent6"/>
                </a:solidFill>
              </a:rPr>
              <a:t>dominated by </a:t>
            </a:r>
            <a:r>
              <a:rPr lang="en-US" sz="2000" dirty="0" smtClean="0">
                <a:solidFill>
                  <a:schemeClr val="accent6"/>
                </a:solidFill>
              </a:rPr>
              <a:t>any other streaks.</a:t>
            </a:r>
            <a:endParaRPr lang="en-US" dirty="0" smtClean="0">
              <a:solidFill>
                <a:schemeClr val="tx1"/>
              </a:solidFill>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89731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Example</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553998"/>
          </a:xfrm>
        </p:spPr>
        <p:txBody>
          <a:bodyPr/>
          <a:lstStyle/>
          <a:p>
            <a:pPr lvl="1" algn="ctr"/>
            <a:r>
              <a:rPr lang="en-US" sz="4000" dirty="0" smtClean="0">
                <a:solidFill>
                  <a:srgbClr val="F58026"/>
                </a:solidFill>
                <a:latin typeface="Segoe UI Light" pitchFamily="34" charset="0"/>
              </a:rPr>
              <a:t>3   </a:t>
            </a:r>
            <a:r>
              <a:rPr lang="en-US" sz="4000" dirty="0">
                <a:solidFill>
                  <a:srgbClr val="F58026"/>
                </a:solidFill>
                <a:latin typeface="Segoe UI Light" pitchFamily="34" charset="0"/>
              </a:rPr>
              <a:t>1   7   7   2   5   4   6   7   </a:t>
            </a:r>
            <a:r>
              <a:rPr lang="en-US" sz="4000" dirty="0" smtClean="0">
                <a:solidFill>
                  <a:srgbClr val="F58026"/>
                </a:solidFill>
                <a:latin typeface="Segoe UI Light" pitchFamily="34" charset="0"/>
              </a:rPr>
              <a:t>3</a:t>
            </a:r>
            <a:endParaRPr lang="en-US" sz="4000" dirty="0">
              <a:solidFill>
                <a:srgbClr val="F58026"/>
              </a:solidFill>
              <a:latin typeface="Segoe UI Light" pitchFamily="34" charset="0"/>
            </a:endParaRPr>
          </a:p>
        </p:txBody>
      </p:sp>
      <p:pic>
        <p:nvPicPr>
          <p:cNvPr id="6" name="图片 16" descr="ps.png"/>
          <p:cNvPicPr>
            <a:picLocks noChangeAspect="1"/>
          </p:cNvPicPr>
          <p:nvPr/>
        </p:nvPicPr>
        <p:blipFill>
          <a:blip r:embed="rId2" cstate="print"/>
          <a:stretch>
            <a:fillRect/>
          </a:stretch>
        </p:blipFill>
        <p:spPr>
          <a:xfrm>
            <a:off x="1033670" y="1587297"/>
            <a:ext cx="7026965" cy="3402377"/>
          </a:xfrm>
          <a:prstGeom prst="rect">
            <a:avLst/>
          </a:prstGeom>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6409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47558"/>
          </a:xfrm>
        </p:spPr>
        <p:txBody>
          <a:bodyPr/>
          <a:lstStyle/>
          <a:p>
            <a:r>
              <a:rPr lang="en-US" sz="3200" dirty="0">
                <a:solidFill>
                  <a:srgbClr val="0064B1"/>
                </a:solidFill>
              </a:rPr>
              <a:t>Limitations of </a:t>
            </a:r>
            <a:r>
              <a:rPr lang="en-US" sz="3200" dirty="0" smtClean="0">
                <a:solidFill>
                  <a:srgbClr val="0064B1"/>
                </a:solidFill>
              </a:rPr>
              <a:t>Current Fact-Checking Practices</a:t>
            </a:r>
            <a:endParaRPr lang="en-US" sz="3200" dirty="0">
              <a:solidFill>
                <a:srgbClr val="0064B1"/>
              </a:solidFill>
            </a:endParaRPr>
          </a:p>
        </p:txBody>
      </p:sp>
      <p:sp>
        <p:nvSpPr>
          <p:cNvPr id="4" name="Text Placeholder 2"/>
          <p:cNvSpPr txBox="1">
            <a:spLocks/>
          </p:cNvSpPr>
          <p:nvPr/>
        </p:nvSpPr>
        <p:spPr>
          <a:xfrm>
            <a:off x="382341" y="1054264"/>
            <a:ext cx="8363938" cy="3554819"/>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lvl="1" indent="-342900">
              <a:buFont typeface="Courier New" panose="02070309020205020404" pitchFamily="49" charset="0"/>
              <a:buChar char="o"/>
            </a:pPr>
            <a:r>
              <a:rPr lang="en-US" sz="2400" dirty="0" smtClean="0"/>
              <a:t>Journalists spend hours going through documents to identify claims.</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smtClean="0"/>
              <a:t>Significant </a:t>
            </a:r>
            <a:r>
              <a:rPr lang="en-US" sz="2400" dirty="0"/>
              <a:t>time gap between speech and reporting times. Audience doesn’t get correct information.</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smtClean="0"/>
              <a:t>Requires </a:t>
            </a:r>
            <a:r>
              <a:rPr lang="en-US" sz="2400" dirty="0"/>
              <a:t>advanced writing skills to persuade readers. Such skilled writers are sparse</a:t>
            </a:r>
            <a:r>
              <a:rPr lang="en-US" sz="2400" dirty="0" smtClean="0"/>
              <a:t>.</a:t>
            </a:r>
          </a:p>
          <a:p>
            <a:pPr marL="342900" lvl="1" indent="-342900">
              <a:buFont typeface="Courier New" panose="02070309020205020404" pitchFamily="49" charset="0"/>
              <a:buChar char="o"/>
            </a:pPr>
            <a:endParaRPr lang="en-US" sz="2400" dirty="0"/>
          </a:p>
          <a:p>
            <a:pPr marL="342900" lvl="1" indent="-342900">
              <a:buFont typeface="Courier New" panose="02070309020205020404" pitchFamily="49" charset="0"/>
              <a:buChar char="o"/>
            </a:pPr>
            <a:r>
              <a:rPr lang="en-US" sz="2400" dirty="0"/>
              <a:t>Lack of Structured Journalism and use of old publishing frameworks hinders Semantic Web applications. </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8249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329595"/>
          </a:xfrm>
        </p:spPr>
        <p:txBody>
          <a:bodyPr/>
          <a:lstStyle/>
          <a:p>
            <a:r>
              <a:rPr lang="en-US" dirty="0" smtClean="0">
                <a:solidFill>
                  <a:srgbClr val="0064B1"/>
                </a:solidFill>
              </a:rPr>
              <a:t>Prominent Streaks are Skyline Points in 2-d Space</a:t>
            </a:r>
            <a:endParaRPr lang="en-US" dirty="0">
              <a:solidFill>
                <a:srgbClr val="0064B1"/>
              </a:solidFill>
            </a:endParaRPr>
          </a:p>
        </p:txBody>
      </p:sp>
      <p:sp>
        <p:nvSpPr>
          <p:cNvPr id="5" name="Text Placeholder 2"/>
          <p:cNvSpPr>
            <a:spLocks noGrp="1"/>
          </p:cNvSpPr>
          <p:nvPr>
            <p:ph type="body" sz="quarter" idx="10"/>
          </p:nvPr>
        </p:nvSpPr>
        <p:spPr>
          <a:xfrm>
            <a:off x="389436" y="1413837"/>
            <a:ext cx="8363938" cy="553998"/>
          </a:xfrm>
        </p:spPr>
        <p:txBody>
          <a:bodyPr/>
          <a:lstStyle/>
          <a:p>
            <a:pPr lvl="1" algn="ctr"/>
            <a:r>
              <a:rPr lang="en-US" sz="4000" dirty="0" smtClean="0">
                <a:solidFill>
                  <a:srgbClr val="F58026"/>
                </a:solidFill>
                <a:latin typeface="Segoe UI Light" pitchFamily="34" charset="0"/>
              </a:rPr>
              <a:t>3   </a:t>
            </a:r>
            <a:r>
              <a:rPr lang="en-US" sz="4000" dirty="0">
                <a:solidFill>
                  <a:srgbClr val="F58026"/>
                </a:solidFill>
                <a:latin typeface="Segoe UI Light" pitchFamily="34" charset="0"/>
              </a:rPr>
              <a:t>1   7   7   2   5   4   6   7   </a:t>
            </a:r>
            <a:r>
              <a:rPr lang="en-US" sz="4000" dirty="0" smtClean="0">
                <a:solidFill>
                  <a:srgbClr val="F58026"/>
                </a:solidFill>
                <a:latin typeface="Segoe UI Light" pitchFamily="34" charset="0"/>
              </a:rPr>
              <a:t>3</a:t>
            </a:r>
            <a:endParaRPr lang="en-US" sz="4000" dirty="0">
              <a:solidFill>
                <a:srgbClr val="F58026"/>
              </a:solidFill>
              <a:latin typeface="Segoe UI Light" pitchFamily="34" charset="0"/>
            </a:endParaRPr>
          </a:p>
        </p:txBody>
      </p:sp>
      <p:pic>
        <p:nvPicPr>
          <p:cNvPr id="6" name="图片 16" descr="ps.png"/>
          <p:cNvPicPr>
            <a:picLocks noChangeAspect="1"/>
          </p:cNvPicPr>
          <p:nvPr/>
        </p:nvPicPr>
        <p:blipFill>
          <a:blip r:embed="rId2" cstate="print"/>
          <a:stretch>
            <a:fillRect/>
          </a:stretch>
        </p:blipFill>
        <p:spPr>
          <a:xfrm>
            <a:off x="9940" y="2047409"/>
            <a:ext cx="4124740" cy="2173639"/>
          </a:xfrm>
          <a:prstGeom prst="rect">
            <a:avLst/>
          </a:prstGeom>
        </p:spPr>
      </p:pic>
      <p:pic>
        <p:nvPicPr>
          <p:cNvPr id="7" name="图片 82" descr="sky.png"/>
          <p:cNvPicPr>
            <a:picLocks noChangeAspect="1"/>
          </p:cNvPicPr>
          <p:nvPr/>
        </p:nvPicPr>
        <p:blipFill>
          <a:blip r:embed="rId3" cstate="print"/>
          <a:stretch>
            <a:fillRect/>
          </a:stretch>
        </p:blipFill>
        <p:spPr>
          <a:xfrm>
            <a:off x="4949686" y="2047410"/>
            <a:ext cx="4179763" cy="2276378"/>
          </a:xfrm>
          <a:prstGeom prst="rect">
            <a:avLst/>
          </a:prstGeom>
        </p:spPr>
      </p:pic>
      <p:sp>
        <p:nvSpPr>
          <p:cNvPr id="9" name="Right Arrow 8"/>
          <p:cNvSpPr/>
          <p:nvPr/>
        </p:nvSpPr>
        <p:spPr bwMode="auto">
          <a:xfrm>
            <a:off x="3938560" y="2795026"/>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13651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Tasks</a:t>
            </a:r>
            <a:endParaRPr lang="en-US" dirty="0">
              <a:solidFill>
                <a:srgbClr val="0064B1"/>
              </a:solidFill>
            </a:endParaRPr>
          </a:p>
        </p:txBody>
      </p:sp>
      <p:sp>
        <p:nvSpPr>
          <p:cNvPr id="3" name="Text Placeholder 2"/>
          <p:cNvSpPr>
            <a:spLocks noGrp="1"/>
          </p:cNvSpPr>
          <p:nvPr>
            <p:ph type="body" sz="quarter" idx="10"/>
          </p:nvPr>
        </p:nvSpPr>
        <p:spPr>
          <a:xfrm>
            <a:off x="389436" y="1085850"/>
            <a:ext cx="8363938" cy="2472472"/>
          </a:xfrm>
        </p:spPr>
        <p:txBody>
          <a:bodyPr/>
          <a:lstStyle/>
          <a:p>
            <a:r>
              <a:rPr lang="en-US" sz="4000" dirty="0" smtClean="0">
                <a:solidFill>
                  <a:srgbClr val="F58026"/>
                </a:solidFill>
              </a:rPr>
              <a:t>Task 1: discovery</a:t>
            </a:r>
          </a:p>
          <a:p>
            <a:pPr lvl="1"/>
            <a:r>
              <a:rPr lang="en-US" sz="2000" dirty="0" smtClean="0">
                <a:solidFill>
                  <a:schemeClr val="tx1"/>
                </a:solidFill>
              </a:rPr>
              <a:t>Find all </a:t>
            </a:r>
            <a:r>
              <a:rPr lang="en-US" sz="2000" dirty="0">
                <a:solidFill>
                  <a:schemeClr val="tx1"/>
                </a:solidFill>
              </a:rPr>
              <a:t>prominent </a:t>
            </a:r>
            <a:r>
              <a:rPr lang="en-US" sz="2000" dirty="0" smtClean="0">
                <a:solidFill>
                  <a:schemeClr val="tx1"/>
                </a:solidFill>
              </a:rPr>
              <a:t>streaks in a sequence</a:t>
            </a:r>
          </a:p>
          <a:p>
            <a:pPr lvl="1"/>
            <a:endParaRPr lang="en-US" sz="2000" dirty="0">
              <a:solidFill>
                <a:srgbClr val="0064B1"/>
              </a:solidFill>
            </a:endParaRPr>
          </a:p>
          <a:p>
            <a:r>
              <a:rPr lang="en-US" sz="4000" dirty="0">
                <a:solidFill>
                  <a:srgbClr val="F58026"/>
                </a:solidFill>
              </a:rPr>
              <a:t>Task </a:t>
            </a:r>
            <a:r>
              <a:rPr lang="en-US" sz="4000" dirty="0" smtClean="0">
                <a:solidFill>
                  <a:srgbClr val="F58026"/>
                </a:solidFill>
              </a:rPr>
              <a:t>2: monitoring</a:t>
            </a:r>
            <a:endParaRPr lang="en-US" sz="4000" dirty="0">
              <a:solidFill>
                <a:srgbClr val="F58026"/>
              </a:solidFill>
            </a:endParaRPr>
          </a:p>
          <a:p>
            <a:pPr lvl="1"/>
            <a:r>
              <a:rPr lang="en-US" sz="2000" dirty="0" smtClean="0">
                <a:solidFill>
                  <a:schemeClr val="tx1"/>
                </a:solidFill>
              </a:rPr>
              <a:t>Always keep prominent </a:t>
            </a:r>
            <a:r>
              <a:rPr lang="en-US" sz="2000" dirty="0">
                <a:solidFill>
                  <a:schemeClr val="tx1"/>
                </a:solidFill>
              </a:rPr>
              <a:t>streaks </a:t>
            </a:r>
            <a:r>
              <a:rPr lang="en-US" sz="2000" dirty="0" smtClean="0">
                <a:solidFill>
                  <a:schemeClr val="tx1"/>
                </a:solidFill>
              </a:rPr>
              <a:t>up-to-date, when sequence grows (real-world sequences often grow)</a:t>
            </a:r>
            <a:endParaRPr lang="en-US" sz="2000" dirty="0">
              <a:solidFill>
                <a:schemeClr val="tx1"/>
              </a:solidFill>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73693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Solution Framework</a:t>
            </a:r>
            <a:endParaRPr lang="en-US" dirty="0">
              <a:solidFill>
                <a:srgbClr val="0064B1"/>
              </a:solidFill>
            </a:endParaRPr>
          </a:p>
        </p:txBody>
      </p:sp>
      <p:grpSp>
        <p:nvGrpSpPr>
          <p:cNvPr id="12" name="Group 11"/>
          <p:cNvGrpSpPr/>
          <p:nvPr/>
        </p:nvGrpSpPr>
        <p:grpSpPr>
          <a:xfrm>
            <a:off x="675860" y="1200126"/>
            <a:ext cx="7442122" cy="3858598"/>
            <a:chOff x="1016852" y="26282090"/>
            <a:chExt cx="13761620" cy="9334862"/>
          </a:xfrm>
        </p:grpSpPr>
        <p:sp>
          <p:nvSpPr>
            <p:cNvPr id="4" name="椭圆 43"/>
            <p:cNvSpPr/>
            <p:nvPr/>
          </p:nvSpPr>
          <p:spPr>
            <a:xfrm>
              <a:off x="1935801" y="30561592"/>
              <a:ext cx="11909577" cy="1364098"/>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r>
                <a:rPr lang="en-US" altLang="zh-CN" sz="2000" dirty="0" smtClean="0">
                  <a:latin typeface="Garamond" panose="02020404030301010803" pitchFamily="18" charset="0"/>
                </a:rPr>
                <a:t>Skyline </a:t>
              </a:r>
              <a:r>
                <a:rPr lang="en-US" altLang="zh-CN" sz="2000" dirty="0">
                  <a:latin typeface="Garamond" panose="02020404030301010803" pitchFamily="18" charset="0"/>
                </a:rPr>
                <a:t>Operation </a:t>
              </a:r>
              <a:r>
                <a:rPr lang="en-US" altLang="zh-CN" sz="2000" dirty="0" smtClean="0">
                  <a:latin typeface="Garamond" panose="02020404030301010803" pitchFamily="18" charset="0"/>
                </a:rPr>
                <a:t>[</a:t>
              </a:r>
              <a:r>
                <a:rPr lang="en-US" altLang="zh-CN" sz="2000" dirty="0" err="1" smtClean="0">
                  <a:latin typeface="Garamond" panose="02020404030301010803" pitchFamily="18" charset="0"/>
                </a:rPr>
                <a:t>Börzsönyi</a:t>
              </a:r>
              <a:r>
                <a:rPr lang="en-US" altLang="zh-CN" sz="2000" dirty="0" smtClean="0">
                  <a:latin typeface="Garamond" panose="02020404030301010803" pitchFamily="18" charset="0"/>
                </a:rPr>
                <a:t> et al. 2001]</a:t>
              </a:r>
            </a:p>
            <a:p>
              <a:r>
                <a:rPr lang="en-US" altLang="zh-CN" sz="2000" dirty="0" smtClean="0">
                  <a:latin typeface="Garamond" panose="02020404030301010803" pitchFamily="18" charset="0"/>
                </a:rPr>
                <a:t>(many algorithms) </a:t>
              </a:r>
              <a:endParaRPr lang="zh-CN" altLang="en-US" sz="2000" dirty="0">
                <a:latin typeface="Garamond" panose="02020404030301010803" pitchFamily="18" charset="0"/>
              </a:endParaRPr>
            </a:p>
          </p:txBody>
        </p:sp>
        <p:sp>
          <p:nvSpPr>
            <p:cNvPr id="5" name="矩形 64"/>
            <p:cNvSpPr/>
            <p:nvPr/>
          </p:nvSpPr>
          <p:spPr>
            <a:xfrm>
              <a:off x="1016852" y="26282090"/>
              <a:ext cx="5140493" cy="7920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Garamond" panose="02020404030301010803" pitchFamily="18" charset="0"/>
                </a:rPr>
                <a:t>Data Value Sequence</a:t>
              </a:r>
              <a:endParaRPr lang="zh-CN" altLang="en-US" sz="2000" dirty="0">
                <a:latin typeface="Garamond" panose="02020404030301010803" pitchFamily="18" charset="0"/>
              </a:endParaRPr>
            </a:p>
          </p:txBody>
        </p:sp>
        <p:sp>
          <p:nvSpPr>
            <p:cNvPr id="6" name="矩形 65"/>
            <p:cNvSpPr/>
            <p:nvPr/>
          </p:nvSpPr>
          <p:spPr>
            <a:xfrm>
              <a:off x="1178527" y="29344026"/>
              <a:ext cx="4834800" cy="900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Garamond" panose="02020404030301010803" pitchFamily="18" charset="0"/>
                </a:rPr>
                <a:t>Candidate Streaks</a:t>
              </a:r>
              <a:endParaRPr lang="zh-CN" altLang="en-US" sz="2000" dirty="0">
                <a:latin typeface="Garamond" panose="02020404030301010803" pitchFamily="18" charset="0"/>
              </a:endParaRPr>
            </a:p>
          </p:txBody>
        </p:sp>
        <p:sp>
          <p:nvSpPr>
            <p:cNvPr id="7" name="矩形 67"/>
            <p:cNvSpPr/>
            <p:nvPr/>
          </p:nvSpPr>
          <p:spPr>
            <a:xfrm>
              <a:off x="1178527" y="32567865"/>
              <a:ext cx="4834800" cy="900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pPr algn="ctr"/>
              <a:r>
                <a:rPr lang="en-US" altLang="zh-CN" sz="2000" dirty="0" smtClean="0">
                  <a:latin typeface="Garamond" panose="02020404030301010803" pitchFamily="18" charset="0"/>
                </a:rPr>
                <a:t>Prominent Streaks</a:t>
              </a:r>
              <a:endParaRPr lang="zh-CN" altLang="en-US" sz="2000" dirty="0">
                <a:latin typeface="Garamond" panose="02020404030301010803" pitchFamily="18" charset="0"/>
              </a:endParaRPr>
            </a:p>
          </p:txBody>
        </p:sp>
        <p:pic>
          <p:nvPicPr>
            <p:cNvPr id="8" name="图片 82" descr="sky.png"/>
            <p:cNvPicPr>
              <a:picLocks noChangeAspect="1"/>
            </p:cNvPicPr>
            <p:nvPr/>
          </p:nvPicPr>
          <p:blipFill>
            <a:blip r:embed="rId2" cstate="print"/>
            <a:stretch>
              <a:fillRect/>
            </a:stretch>
          </p:blipFill>
          <p:spPr>
            <a:xfrm>
              <a:off x="9147155" y="31442012"/>
              <a:ext cx="5631317" cy="4174940"/>
            </a:xfrm>
            <a:prstGeom prst="rect">
              <a:avLst/>
            </a:prstGeom>
          </p:spPr>
        </p:pic>
        <p:cxnSp>
          <p:nvCxnSpPr>
            <p:cNvPr id="9" name="直接箭头连接符 85"/>
            <p:cNvCxnSpPr>
              <a:stCxn id="5" idx="2"/>
              <a:endCxn id="6" idx="0"/>
            </p:cNvCxnSpPr>
            <p:nvPr/>
          </p:nvCxnSpPr>
          <p:spPr>
            <a:xfrm>
              <a:off x="3587098" y="27074180"/>
              <a:ext cx="8830" cy="2269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7"/>
            <p:cNvCxnSpPr>
              <a:stCxn id="6" idx="2"/>
              <a:endCxn id="7" idx="0"/>
            </p:cNvCxnSpPr>
            <p:nvPr/>
          </p:nvCxnSpPr>
          <p:spPr>
            <a:xfrm>
              <a:off x="3595928" y="30244025"/>
              <a:ext cx="0" cy="232383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Text Placeholder 2"/>
          <p:cNvSpPr>
            <a:spLocks noGrp="1"/>
          </p:cNvSpPr>
          <p:nvPr>
            <p:ph type="body" sz="quarter" idx="10"/>
          </p:nvPr>
        </p:nvSpPr>
        <p:spPr>
          <a:xfrm>
            <a:off x="3644619" y="1195140"/>
            <a:ext cx="5297596" cy="443198"/>
          </a:xfrm>
        </p:spPr>
        <p:txBody>
          <a:bodyPr/>
          <a:lstStyle/>
          <a:p>
            <a:pPr lvl="1" algn="ctr"/>
            <a:r>
              <a:rPr lang="en-US" sz="3200" dirty="0" smtClean="0">
                <a:solidFill>
                  <a:schemeClr val="tx1"/>
                </a:solidFill>
              </a:rPr>
              <a:t>3   </a:t>
            </a:r>
            <a:r>
              <a:rPr lang="en-US" sz="3200" dirty="0">
                <a:solidFill>
                  <a:schemeClr val="tx1"/>
                </a:solidFill>
              </a:rPr>
              <a:t>1   7   7   2   5   4   6   7   </a:t>
            </a:r>
            <a:r>
              <a:rPr lang="en-US" sz="3200" dirty="0" smtClean="0">
                <a:solidFill>
                  <a:schemeClr val="tx1"/>
                </a:solidFill>
              </a:rPr>
              <a:t>3</a:t>
            </a:r>
            <a:endParaRPr lang="en-US" sz="3200" dirty="0">
              <a:solidFill>
                <a:schemeClr val="tx1"/>
              </a:solidFill>
            </a:endParaRPr>
          </a:p>
        </p:txBody>
      </p:sp>
      <p:sp>
        <p:nvSpPr>
          <p:cNvPr id="15" name="椭圆 43"/>
          <p:cNvSpPr/>
          <p:nvPr/>
        </p:nvSpPr>
        <p:spPr>
          <a:xfrm>
            <a:off x="1172817" y="1714735"/>
            <a:ext cx="6072808" cy="563855"/>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lIns="137151" tIns="68575" rIns="137151" bIns="68575" rtlCol="0" anchor="ctr"/>
          <a:lstStyle/>
          <a:p>
            <a:r>
              <a:rPr lang="en-US" altLang="zh-CN" sz="2000" b="1" dirty="0" smtClean="0">
                <a:solidFill>
                  <a:srgbClr val="F58026"/>
                </a:solidFill>
                <a:latin typeface="Garamond" panose="02020404030301010803" pitchFamily="18" charset="0"/>
              </a:rPr>
              <a:t>Candidate Generation Algorithms (brute-force, NLPS, LLPS)</a:t>
            </a:r>
            <a:endParaRPr lang="zh-CN" altLang="en-US" sz="2000" b="1" dirty="0">
              <a:solidFill>
                <a:srgbClr val="F58026"/>
              </a:solidFill>
              <a:latin typeface="Garamond" panose="02020404030301010803" pitchFamily="18" charset="0"/>
            </a:endParaRP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07259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98598"/>
          </a:xfrm>
        </p:spPr>
        <p:txBody>
          <a:bodyPr/>
          <a:lstStyle/>
          <a:p>
            <a:r>
              <a:rPr lang="en-US" sz="3600" dirty="0" smtClean="0">
                <a:solidFill>
                  <a:srgbClr val="0064B1"/>
                </a:solidFill>
              </a:rPr>
              <a:t>Candidate Generation: </a:t>
            </a:r>
            <a:r>
              <a:rPr lang="en-US" sz="3600" dirty="0" smtClean="0">
                <a:solidFill>
                  <a:srgbClr val="0064B1"/>
                </a:solidFill>
              </a:rPr>
              <a:t>Number </a:t>
            </a:r>
            <a:r>
              <a:rPr lang="en-US" sz="3600" dirty="0" smtClean="0">
                <a:solidFill>
                  <a:srgbClr val="0064B1"/>
                </a:solidFill>
              </a:rPr>
              <a:t>Of Candidates</a:t>
            </a:r>
            <a:endParaRPr lang="en-US" sz="3600" dirty="0">
              <a:solidFill>
                <a:srgbClr val="0064B1"/>
              </a:solidFill>
            </a:endParaRPr>
          </a:p>
        </p:txBody>
      </p:sp>
      <p:sp>
        <p:nvSpPr>
          <p:cNvPr id="3" name="Text Placeholder 2"/>
          <p:cNvSpPr>
            <a:spLocks noGrp="1"/>
          </p:cNvSpPr>
          <p:nvPr>
            <p:ph type="body" sz="quarter" idx="10"/>
          </p:nvPr>
        </p:nvSpPr>
        <p:spPr>
          <a:xfrm>
            <a:off x="389436" y="914400"/>
            <a:ext cx="8363938" cy="3695700"/>
          </a:xfrm>
        </p:spPr>
        <p:txBody>
          <a:bodyPr/>
          <a:lstStyle/>
          <a:p>
            <a:r>
              <a:rPr lang="en-US" sz="4000" dirty="0" smtClean="0">
                <a:solidFill>
                  <a:srgbClr val="F58026"/>
                </a:solidFill>
              </a:rPr>
              <a:t>Brute-force</a:t>
            </a:r>
          </a:p>
          <a:p>
            <a:pPr lvl="1"/>
            <a:r>
              <a:rPr lang="en-US" sz="2000" dirty="0" smtClean="0">
                <a:solidFill>
                  <a:schemeClr val="tx1"/>
                </a:solidFill>
              </a:rPr>
              <a:t>Quadratic</a:t>
            </a:r>
          </a:p>
          <a:p>
            <a:pPr lvl="1"/>
            <a:endParaRPr lang="en-US" sz="2000" dirty="0">
              <a:solidFill>
                <a:srgbClr val="0064B1"/>
              </a:solidFill>
            </a:endParaRPr>
          </a:p>
          <a:p>
            <a:r>
              <a:rPr lang="en-US" sz="4000" dirty="0" smtClean="0">
                <a:solidFill>
                  <a:srgbClr val="F58026"/>
                </a:solidFill>
              </a:rPr>
              <a:t>NLPS</a:t>
            </a:r>
            <a:endParaRPr lang="en-US" sz="4000" dirty="0">
              <a:solidFill>
                <a:srgbClr val="F58026"/>
              </a:solidFill>
            </a:endParaRPr>
          </a:p>
          <a:p>
            <a:pPr lvl="1"/>
            <a:r>
              <a:rPr lang="en-US" sz="2000" dirty="0" err="1" smtClean="0">
                <a:solidFill>
                  <a:schemeClr val="tx1"/>
                </a:solidFill>
              </a:rPr>
              <a:t>Superlinear</a:t>
            </a:r>
            <a:endParaRPr lang="en-US" sz="2000" dirty="0" smtClean="0">
              <a:solidFill>
                <a:schemeClr val="tx1"/>
              </a:solidFill>
            </a:endParaRPr>
          </a:p>
          <a:p>
            <a:pPr lvl="1"/>
            <a:endParaRPr lang="en-US" sz="2000" dirty="0">
              <a:solidFill>
                <a:srgbClr val="0064B1"/>
              </a:solidFill>
            </a:endParaRPr>
          </a:p>
          <a:p>
            <a:r>
              <a:rPr lang="en-US" sz="4000" dirty="0" smtClean="0">
                <a:solidFill>
                  <a:srgbClr val="F58026"/>
                </a:solidFill>
              </a:rPr>
              <a:t>LLPS</a:t>
            </a:r>
            <a:endParaRPr lang="en-US" sz="4000" dirty="0">
              <a:solidFill>
                <a:srgbClr val="F58026"/>
              </a:solidFill>
            </a:endParaRPr>
          </a:p>
          <a:p>
            <a:pPr lvl="1"/>
            <a:r>
              <a:rPr lang="en-US" sz="2000" dirty="0" smtClean="0">
                <a:solidFill>
                  <a:schemeClr val="tx1"/>
                </a:solidFill>
              </a:rPr>
              <a:t>Linear</a:t>
            </a:r>
            <a:endParaRPr lang="en-US" sz="2000" dirty="0">
              <a:solidFill>
                <a:schemeClr val="tx1"/>
              </a:solidFill>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77912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Local </a:t>
            </a:r>
            <a:r>
              <a:rPr lang="en-US" dirty="0">
                <a:solidFill>
                  <a:srgbClr val="0064B1"/>
                </a:solidFill>
              </a:rPr>
              <a:t>Prominent </a:t>
            </a:r>
            <a:r>
              <a:rPr lang="en-US" dirty="0" smtClean="0">
                <a:solidFill>
                  <a:srgbClr val="0064B1"/>
                </a:solidFill>
              </a:rPr>
              <a:t>Streak</a:t>
            </a:r>
            <a:endParaRPr lang="en-US" dirty="0">
              <a:solidFill>
                <a:srgbClr val="0064B1"/>
              </a:solidFill>
            </a:endParaRPr>
          </a:p>
        </p:txBody>
      </p:sp>
      <p:sp>
        <p:nvSpPr>
          <p:cNvPr id="3" name="Text Placeholder 2"/>
          <p:cNvSpPr>
            <a:spLocks noGrp="1"/>
          </p:cNvSpPr>
          <p:nvPr>
            <p:ph type="body" sz="quarter" idx="10"/>
          </p:nvPr>
        </p:nvSpPr>
        <p:spPr>
          <a:xfrm>
            <a:off x="389436" y="854768"/>
            <a:ext cx="8363938" cy="2084673"/>
          </a:xfrm>
        </p:spPr>
        <p:txBody>
          <a:bodyPr/>
          <a:lstStyle/>
          <a:p>
            <a:r>
              <a:rPr lang="en-US" sz="3600" dirty="0" smtClean="0">
                <a:solidFill>
                  <a:srgbClr val="F58026"/>
                </a:solidFill>
              </a:rPr>
              <a:t>Local dominance </a:t>
            </a:r>
            <a:r>
              <a:rPr lang="en-US" sz="3600" dirty="0">
                <a:solidFill>
                  <a:srgbClr val="F58026"/>
                </a:solidFill>
              </a:rPr>
              <a:t>relation</a:t>
            </a:r>
          </a:p>
          <a:p>
            <a:pPr lvl="1" algn="ctr"/>
            <a:r>
              <a:rPr lang="en-US" sz="2000" dirty="0">
                <a:solidFill>
                  <a:schemeClr val="tx1"/>
                </a:solidFill>
              </a:rPr>
              <a:t>s1=&lt;[l1, r1], v1&gt; </a:t>
            </a:r>
            <a:r>
              <a:rPr lang="en-US" sz="2000" dirty="0" smtClean="0">
                <a:solidFill>
                  <a:schemeClr val="accent6"/>
                </a:solidFill>
              </a:rPr>
              <a:t>locally dominates</a:t>
            </a:r>
            <a:r>
              <a:rPr lang="en-US" sz="2000" dirty="0" smtClean="0">
                <a:solidFill>
                  <a:schemeClr val="tx1"/>
                </a:solidFill>
              </a:rPr>
              <a:t> </a:t>
            </a:r>
            <a:r>
              <a:rPr lang="en-US" sz="2000" dirty="0">
                <a:solidFill>
                  <a:schemeClr val="tx1"/>
                </a:solidFill>
              </a:rPr>
              <a:t>s2=&lt;[l2, r2], v2&gt; </a:t>
            </a:r>
            <a:r>
              <a:rPr lang="en-US" sz="2000" dirty="0" err="1">
                <a:solidFill>
                  <a:schemeClr val="tx1"/>
                </a:solidFill>
              </a:rPr>
              <a:t>iff</a:t>
            </a:r>
            <a:r>
              <a:rPr lang="en-US" sz="2000" dirty="0">
                <a:solidFill>
                  <a:schemeClr val="tx1"/>
                </a:solidFill>
              </a:rPr>
              <a:t> </a:t>
            </a:r>
          </a:p>
          <a:p>
            <a:pPr lvl="1" algn="ctr"/>
            <a:r>
              <a:rPr lang="en-US" sz="2000" dirty="0" smtClean="0">
                <a:solidFill>
                  <a:schemeClr val="tx1"/>
                </a:solidFill>
              </a:rPr>
              <a:t>s1 dominates s2 and [l1, r1] </a:t>
            </a:r>
            <a:r>
              <a:rPr lang="en-US" sz="2000" dirty="0" smtClean="0">
                <a:solidFill>
                  <a:schemeClr val="tx1"/>
                </a:solidFill>
                <a:sym typeface="Symbol"/>
              </a:rPr>
              <a:t> </a:t>
            </a:r>
            <a:r>
              <a:rPr lang="en-US" sz="2000" dirty="0">
                <a:solidFill>
                  <a:schemeClr val="tx1"/>
                </a:solidFill>
              </a:rPr>
              <a:t>[</a:t>
            </a:r>
            <a:r>
              <a:rPr lang="en-US" sz="2000" dirty="0" smtClean="0">
                <a:solidFill>
                  <a:schemeClr val="tx1"/>
                </a:solidFill>
              </a:rPr>
              <a:t>l2, r2]</a:t>
            </a:r>
            <a:endParaRPr lang="en-US" sz="2000" dirty="0">
              <a:solidFill>
                <a:srgbClr val="0064B1"/>
              </a:solidFill>
            </a:endParaRPr>
          </a:p>
          <a:p>
            <a:r>
              <a:rPr lang="en-US" sz="3600" dirty="0" smtClean="0">
                <a:solidFill>
                  <a:srgbClr val="F58026"/>
                </a:solidFill>
              </a:rPr>
              <a:t>Local prominent streak (LPS)</a:t>
            </a:r>
            <a:endParaRPr lang="en-US" sz="1800" dirty="0">
              <a:solidFill>
                <a:schemeClr val="tx1"/>
              </a:solidFill>
            </a:endParaRPr>
          </a:p>
          <a:p>
            <a:pPr lvl="1"/>
            <a:r>
              <a:rPr lang="en-US" sz="2000" dirty="0">
                <a:solidFill>
                  <a:schemeClr val="accent6"/>
                </a:solidFill>
              </a:rPr>
              <a:t>A streak </a:t>
            </a:r>
            <a:r>
              <a:rPr lang="en-US" sz="2000" dirty="0" smtClean="0">
                <a:solidFill>
                  <a:schemeClr val="accent6"/>
                </a:solidFill>
              </a:rPr>
              <a:t>is locally prominent if </a:t>
            </a:r>
            <a:r>
              <a:rPr lang="en-US" sz="2000" dirty="0">
                <a:solidFill>
                  <a:schemeClr val="accent6"/>
                </a:solidFill>
              </a:rPr>
              <a:t>it is not </a:t>
            </a:r>
            <a:r>
              <a:rPr lang="en-US" sz="2000" dirty="0" smtClean="0">
                <a:solidFill>
                  <a:schemeClr val="accent6"/>
                </a:solidFill>
              </a:rPr>
              <a:t>locally dominated </a:t>
            </a:r>
            <a:r>
              <a:rPr lang="en-US" sz="2000" dirty="0">
                <a:solidFill>
                  <a:schemeClr val="accent6"/>
                </a:solidFill>
              </a:rPr>
              <a:t>by any other streaks</a:t>
            </a:r>
            <a:r>
              <a:rPr lang="en-US" sz="2000" dirty="0" smtClean="0">
                <a:solidFill>
                  <a:schemeClr val="accent6"/>
                </a:solidFill>
              </a:rPr>
              <a:t>.</a:t>
            </a:r>
            <a:endParaRPr lang="en-US" dirty="0">
              <a:solidFill>
                <a:schemeClr val="tx1"/>
              </a:solidFill>
            </a:endParaRPr>
          </a:p>
        </p:txBody>
      </p:sp>
      <p:pic>
        <p:nvPicPr>
          <p:cNvPr id="4" name="图片 78" descr="lps.png"/>
          <p:cNvPicPr>
            <a:picLocks noChangeAspect="1"/>
          </p:cNvPicPr>
          <p:nvPr/>
        </p:nvPicPr>
        <p:blipFill>
          <a:blip r:embed="rId2" cstate="print"/>
          <a:stretch>
            <a:fillRect/>
          </a:stretch>
        </p:blipFill>
        <p:spPr>
          <a:xfrm>
            <a:off x="2311866" y="2978691"/>
            <a:ext cx="4403260" cy="2164809"/>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03208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Important Properties</a:t>
            </a:r>
            <a:endParaRPr lang="en-US" dirty="0">
              <a:solidFill>
                <a:srgbClr val="0064B1"/>
              </a:solidFill>
            </a:endParaRPr>
          </a:p>
        </p:txBody>
      </p:sp>
      <p:sp>
        <p:nvSpPr>
          <p:cNvPr id="3" name="Text Placeholder 2"/>
          <p:cNvSpPr>
            <a:spLocks noGrp="1"/>
          </p:cNvSpPr>
          <p:nvPr>
            <p:ph type="body" sz="quarter" idx="10"/>
          </p:nvPr>
        </p:nvSpPr>
        <p:spPr>
          <a:xfrm>
            <a:off x="389436" y="760344"/>
            <a:ext cx="8363938" cy="2690480"/>
          </a:xfrm>
        </p:spPr>
        <p:txBody>
          <a:bodyPr/>
          <a:lstStyle/>
          <a:p>
            <a:r>
              <a:rPr lang="en-US" sz="2000" dirty="0" smtClean="0">
                <a:solidFill>
                  <a:srgbClr val="F58026"/>
                </a:solidFill>
              </a:rPr>
              <a:t>(1) LPS is sufficient</a:t>
            </a:r>
            <a:endParaRPr lang="en-US" sz="2000" dirty="0">
              <a:solidFill>
                <a:srgbClr val="0064B1"/>
              </a:solidFill>
            </a:endParaRPr>
          </a:p>
          <a:p>
            <a:pPr lvl="1"/>
            <a:r>
              <a:rPr lang="en-US" dirty="0" smtClean="0">
                <a:solidFill>
                  <a:schemeClr val="tx1"/>
                </a:solidFill>
              </a:rPr>
              <a:t>A prominent streak must be an LPS.</a:t>
            </a:r>
            <a:endParaRPr lang="en-US" dirty="0">
              <a:solidFill>
                <a:srgbClr val="0064B1"/>
              </a:solidFill>
            </a:endParaRPr>
          </a:p>
          <a:p>
            <a:r>
              <a:rPr lang="en-US" sz="2000" dirty="0" smtClean="0">
                <a:solidFill>
                  <a:srgbClr val="F58026"/>
                </a:solidFill>
              </a:rPr>
              <a:t>(2) LPS is small</a:t>
            </a:r>
            <a:endParaRPr lang="en-US" sz="2000" dirty="0">
              <a:solidFill>
                <a:srgbClr val="F58026"/>
              </a:solidFill>
            </a:endParaRPr>
          </a:p>
          <a:p>
            <a:pPr lvl="1"/>
            <a:r>
              <a:rPr lang="en-US" dirty="0" smtClean="0">
                <a:solidFill>
                  <a:schemeClr val="tx1"/>
                </a:solidFill>
              </a:rPr>
              <a:t>The </a:t>
            </a:r>
            <a:r>
              <a:rPr lang="en-US" dirty="0">
                <a:solidFill>
                  <a:schemeClr val="tx1"/>
                </a:solidFill>
              </a:rPr>
              <a:t>number of </a:t>
            </a:r>
            <a:r>
              <a:rPr lang="en-US" dirty="0" smtClean="0">
                <a:solidFill>
                  <a:schemeClr val="tx1"/>
                </a:solidFill>
              </a:rPr>
              <a:t>LPSs </a:t>
            </a:r>
            <a:r>
              <a:rPr lang="en-US" dirty="0">
                <a:solidFill>
                  <a:schemeClr val="tx1"/>
                </a:solidFill>
              </a:rPr>
              <a:t>is less than or equal to </a:t>
            </a:r>
            <a:r>
              <a:rPr lang="en-US" dirty="0" smtClean="0">
                <a:solidFill>
                  <a:schemeClr val="tx1"/>
                </a:solidFill>
              </a:rPr>
              <a:t>the sequence length.</a:t>
            </a:r>
          </a:p>
          <a:p>
            <a:pPr lvl="1"/>
            <a:r>
              <a:rPr lang="en-US" dirty="0" smtClean="0">
                <a:solidFill>
                  <a:schemeClr val="tx1"/>
                </a:solidFill>
              </a:rPr>
              <a:t>(Hint: The number of LPSs getting min value at position </a:t>
            </a:r>
            <a:r>
              <a:rPr lang="en-US" dirty="0">
                <a:solidFill>
                  <a:schemeClr val="tx1"/>
                </a:solidFill>
              </a:rPr>
              <a:t>k</a:t>
            </a:r>
            <a:r>
              <a:rPr lang="en-US" dirty="0" smtClean="0">
                <a:solidFill>
                  <a:schemeClr val="tx1"/>
                </a:solidFill>
              </a:rPr>
              <a:t> is at most 1.)</a:t>
            </a:r>
            <a:endParaRPr lang="en-US" dirty="0">
              <a:solidFill>
                <a:srgbClr val="0064B1"/>
              </a:solidFill>
            </a:endParaRPr>
          </a:p>
          <a:p>
            <a:r>
              <a:rPr lang="en-US" sz="2000" dirty="0" smtClean="0">
                <a:solidFill>
                  <a:srgbClr val="F58026"/>
                </a:solidFill>
              </a:rPr>
              <a:t>Conclusion</a:t>
            </a:r>
          </a:p>
          <a:p>
            <a:pPr lvl="1">
              <a:spcAft>
                <a:spcPts val="675"/>
              </a:spcAft>
              <a:tabLst/>
            </a:pPr>
            <a:r>
              <a:rPr lang="en-US" dirty="0" smtClean="0">
                <a:solidFill>
                  <a:schemeClr val="tx1"/>
                </a:solidFill>
              </a:rPr>
              <a:t>LPS </a:t>
            </a:r>
            <a:r>
              <a:rPr lang="en-US" dirty="0">
                <a:solidFill>
                  <a:schemeClr val="tx1"/>
                </a:solidFill>
              </a:rPr>
              <a:t>is </a:t>
            </a:r>
            <a:r>
              <a:rPr lang="en-US" dirty="0" smtClean="0">
                <a:solidFill>
                  <a:schemeClr val="tx1"/>
                </a:solidFill>
              </a:rPr>
              <a:t>an excellent </a:t>
            </a:r>
            <a:r>
              <a:rPr lang="en-US" dirty="0">
                <a:solidFill>
                  <a:schemeClr val="tx1"/>
                </a:solidFill>
              </a:rPr>
              <a:t>set of candidate </a:t>
            </a:r>
            <a:r>
              <a:rPr lang="en-US" dirty="0" smtClean="0">
                <a:solidFill>
                  <a:schemeClr val="tx1"/>
                </a:solidFill>
              </a:rPr>
              <a:t>streaks, of linear size.</a:t>
            </a:r>
          </a:p>
          <a:p>
            <a:pPr lvl="1">
              <a:spcAft>
                <a:spcPts val="675"/>
              </a:spcAft>
              <a:tabLst/>
            </a:pPr>
            <a:r>
              <a:rPr lang="en-US" dirty="0" smtClean="0">
                <a:solidFill>
                  <a:schemeClr val="tx1"/>
                </a:solidFill>
              </a:rPr>
              <a:t>Candidate generation problem =&gt; finding local prominent streaks</a:t>
            </a:r>
            <a:endParaRPr lang="en-US" dirty="0">
              <a:solidFill>
                <a:schemeClr val="tx1"/>
              </a:solidFill>
            </a:endParaRPr>
          </a:p>
        </p:txBody>
      </p:sp>
      <p:pic>
        <p:nvPicPr>
          <p:cNvPr id="4" name="图片 78" descr="lps.png"/>
          <p:cNvPicPr>
            <a:picLocks noChangeAspect="1"/>
          </p:cNvPicPr>
          <p:nvPr/>
        </p:nvPicPr>
        <p:blipFill>
          <a:blip r:embed="rId2" cstate="print"/>
          <a:stretch>
            <a:fillRect/>
          </a:stretch>
        </p:blipFill>
        <p:spPr>
          <a:xfrm>
            <a:off x="405624" y="3470871"/>
            <a:ext cx="3381186" cy="1662319"/>
          </a:xfrm>
          <a:prstGeom prst="rect">
            <a:avLst/>
          </a:prstGeom>
        </p:spPr>
      </p:pic>
      <p:pic>
        <p:nvPicPr>
          <p:cNvPr id="5" name="图片 16" descr="ps.png"/>
          <p:cNvPicPr>
            <a:picLocks noChangeAspect="1"/>
          </p:cNvPicPr>
          <p:nvPr/>
        </p:nvPicPr>
        <p:blipFill>
          <a:blip r:embed="rId3" cstate="print"/>
          <a:stretch>
            <a:fillRect/>
          </a:stretch>
        </p:blipFill>
        <p:spPr>
          <a:xfrm>
            <a:off x="4970564" y="3470871"/>
            <a:ext cx="3170582" cy="1670821"/>
          </a:xfrm>
          <a:prstGeom prst="rect">
            <a:avLst/>
          </a:prstGeom>
        </p:spPr>
      </p:pic>
      <p:sp>
        <p:nvSpPr>
          <p:cNvPr id="6" name="Right Arrow 5"/>
          <p:cNvSpPr/>
          <p:nvPr/>
        </p:nvSpPr>
        <p:spPr bwMode="auto">
          <a:xfrm>
            <a:off x="3786810" y="4073127"/>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39946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88" descr="lpsk2.png"/>
          <p:cNvPicPr>
            <a:picLocks noChangeAspect="1"/>
          </p:cNvPicPr>
          <p:nvPr/>
        </p:nvPicPr>
        <p:blipFill>
          <a:blip r:embed="rId2" cstate="print"/>
          <a:stretch>
            <a:fillRect/>
          </a:stretch>
        </p:blipFill>
        <p:spPr>
          <a:xfrm>
            <a:off x="4913896" y="3369367"/>
            <a:ext cx="4230104" cy="1766438"/>
          </a:xfrm>
          <a:prstGeom prst="rect">
            <a:avLst/>
          </a:prstGeom>
        </p:spPr>
      </p:pic>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Linear </a:t>
            </a:r>
            <a:r>
              <a:rPr lang="en-US" dirty="0">
                <a:solidFill>
                  <a:srgbClr val="0064B1"/>
                </a:solidFill>
              </a:rPr>
              <a:t>LPS </a:t>
            </a:r>
            <a:r>
              <a:rPr lang="en-US" dirty="0" smtClean="0">
                <a:solidFill>
                  <a:srgbClr val="0064B1"/>
                </a:solidFill>
              </a:rPr>
              <a:t>(LLPS) Method</a:t>
            </a:r>
            <a:endParaRPr lang="en-US" dirty="0">
              <a:solidFill>
                <a:srgbClr val="0064B1"/>
              </a:solidFill>
            </a:endParaRPr>
          </a:p>
        </p:txBody>
      </p:sp>
      <p:sp>
        <p:nvSpPr>
          <p:cNvPr id="3" name="Text Placeholder 2"/>
          <p:cNvSpPr>
            <a:spLocks noGrp="1"/>
          </p:cNvSpPr>
          <p:nvPr>
            <p:ph type="body" sz="quarter" idx="10"/>
          </p:nvPr>
        </p:nvSpPr>
        <p:spPr>
          <a:xfrm>
            <a:off x="389436" y="834889"/>
            <a:ext cx="8363938" cy="2553904"/>
          </a:xfrm>
        </p:spPr>
        <p:txBody>
          <a:bodyPr/>
          <a:lstStyle/>
          <a:p>
            <a:pPr lvl="1"/>
            <a:r>
              <a:rPr lang="en-US" sz="1800" dirty="0" smtClean="0">
                <a:solidFill>
                  <a:schemeClr val="tx1"/>
                </a:solidFill>
              </a:rPr>
              <a:t>Sequence p</a:t>
            </a:r>
            <a:r>
              <a:rPr lang="en-US" sz="1800" normalizeH="1" baseline="-25000" dirty="0" smtClean="0">
                <a:solidFill>
                  <a:schemeClr val="tx1"/>
                </a:solidFill>
              </a:rPr>
              <a:t>1</a:t>
            </a:r>
            <a:r>
              <a:rPr lang="en-US" sz="1800" dirty="0" smtClean="0">
                <a:solidFill>
                  <a:schemeClr val="tx1"/>
                </a:solidFill>
              </a:rPr>
              <a:t>, p</a:t>
            </a:r>
            <a:r>
              <a:rPr lang="en-US" sz="1800" normalizeH="1" baseline="-25000" dirty="0" smtClean="0">
                <a:solidFill>
                  <a:schemeClr val="tx1"/>
                </a:solidFill>
              </a:rPr>
              <a:t>2</a:t>
            </a:r>
            <a:r>
              <a:rPr lang="en-US" sz="1800" dirty="0" smtClean="0">
                <a:solidFill>
                  <a:schemeClr val="tx1"/>
                </a:solidFill>
              </a:rPr>
              <a:t>, …, p</a:t>
            </a:r>
            <a:r>
              <a:rPr lang="en-US" sz="1800" normalizeH="1" baseline="-25000" dirty="0" smtClean="0">
                <a:solidFill>
                  <a:schemeClr val="tx1"/>
                </a:solidFill>
              </a:rPr>
              <a:t>n</a:t>
            </a:r>
            <a:r>
              <a:rPr lang="en-US" sz="1800" dirty="0" smtClean="0">
                <a:solidFill>
                  <a:schemeClr val="tx1"/>
                </a:solidFill>
              </a:rPr>
              <a:t>.</a:t>
            </a:r>
          </a:p>
          <a:p>
            <a:pPr lvl="1"/>
            <a:r>
              <a:rPr lang="en-US" sz="1800" dirty="0" smtClean="0">
                <a:solidFill>
                  <a:schemeClr val="tx1"/>
                </a:solidFill>
              </a:rPr>
              <a:t>1</a:t>
            </a:r>
            <a:r>
              <a:rPr lang="en-US" sz="1800" dirty="0">
                <a:solidFill>
                  <a:schemeClr val="tx1"/>
                </a:solidFill>
              </a:rPr>
              <a:t>. Maintain a list of </a:t>
            </a:r>
            <a:r>
              <a:rPr lang="en-US" sz="1800" dirty="0" smtClean="0">
                <a:solidFill>
                  <a:schemeClr val="tx1"/>
                </a:solidFill>
              </a:rPr>
              <a:t>candidate streaks </a:t>
            </a:r>
            <a:r>
              <a:rPr lang="en-US" sz="1800" dirty="0">
                <a:solidFill>
                  <a:schemeClr val="tx1"/>
                </a:solidFill>
              </a:rPr>
              <a:t>when scanning the sequence rightward. </a:t>
            </a:r>
          </a:p>
          <a:p>
            <a:pPr lvl="1"/>
            <a:r>
              <a:rPr lang="en-US" sz="1800" dirty="0">
                <a:solidFill>
                  <a:schemeClr val="tx1"/>
                </a:solidFill>
              </a:rPr>
              <a:t>2. After </a:t>
            </a:r>
            <a:r>
              <a:rPr lang="en-US" sz="1800" dirty="0" err="1" smtClean="0">
                <a:solidFill>
                  <a:schemeClr val="tx1"/>
                </a:solidFill>
              </a:rPr>
              <a:t>p</a:t>
            </a:r>
            <a:r>
              <a:rPr lang="en-US" sz="1800" normalizeH="1" baseline="-25000" dirty="0" err="1" smtClean="0">
                <a:solidFill>
                  <a:schemeClr val="tx1"/>
                </a:solidFill>
              </a:rPr>
              <a:t>k</a:t>
            </a:r>
            <a:r>
              <a:rPr lang="en-US" sz="1800" normalizeH="1" baseline="-25000" dirty="0" smtClean="0">
                <a:solidFill>
                  <a:schemeClr val="tx1"/>
                </a:solidFill>
              </a:rPr>
              <a:t> </a:t>
            </a:r>
            <a:r>
              <a:rPr lang="en-US" sz="1800" dirty="0" smtClean="0">
                <a:solidFill>
                  <a:schemeClr val="tx1"/>
                </a:solidFill>
              </a:rPr>
              <a:t>, </a:t>
            </a:r>
            <a:r>
              <a:rPr lang="en-US" sz="1800" dirty="0">
                <a:solidFill>
                  <a:schemeClr val="tx1"/>
                </a:solidFill>
              </a:rPr>
              <a:t>right-ends of </a:t>
            </a:r>
            <a:r>
              <a:rPr lang="en-US" sz="1800" dirty="0" smtClean="0">
                <a:solidFill>
                  <a:schemeClr val="tx1"/>
                </a:solidFill>
              </a:rPr>
              <a:t>candidates are </a:t>
            </a:r>
            <a:r>
              <a:rPr lang="en-US" sz="1800" dirty="0">
                <a:solidFill>
                  <a:schemeClr val="tx1"/>
                </a:solidFill>
              </a:rPr>
              <a:t>all k. </a:t>
            </a:r>
          </a:p>
          <a:p>
            <a:pPr lvl="1"/>
            <a:r>
              <a:rPr lang="en-US" sz="1800" dirty="0">
                <a:solidFill>
                  <a:schemeClr val="tx1"/>
                </a:solidFill>
              </a:rPr>
              <a:t>3. At </a:t>
            </a:r>
            <a:r>
              <a:rPr lang="en-US" sz="1800" dirty="0" smtClean="0">
                <a:solidFill>
                  <a:schemeClr val="tx1"/>
                </a:solidFill>
              </a:rPr>
              <a:t>p</a:t>
            </a:r>
            <a:r>
              <a:rPr lang="en-US" sz="1800" normalizeH="1" baseline="-25000" dirty="0" smtClean="0">
                <a:solidFill>
                  <a:schemeClr val="tx1"/>
                </a:solidFill>
              </a:rPr>
              <a:t>k+1 </a:t>
            </a:r>
            <a:r>
              <a:rPr lang="en-US" sz="1800" dirty="0" smtClean="0">
                <a:solidFill>
                  <a:schemeClr val="tx1"/>
                </a:solidFill>
              </a:rPr>
              <a:t>, </a:t>
            </a:r>
            <a:r>
              <a:rPr lang="en-US" sz="1800" dirty="0">
                <a:solidFill>
                  <a:schemeClr val="tx1"/>
                </a:solidFill>
              </a:rPr>
              <a:t>try to extend the </a:t>
            </a:r>
            <a:r>
              <a:rPr lang="en-US" sz="1800" dirty="0" smtClean="0">
                <a:solidFill>
                  <a:schemeClr val="tx1"/>
                </a:solidFill>
              </a:rPr>
              <a:t>candidates </a:t>
            </a:r>
            <a:r>
              <a:rPr lang="en-US" sz="1800" dirty="0">
                <a:solidFill>
                  <a:schemeClr val="tx1"/>
                </a:solidFill>
              </a:rPr>
              <a:t>rightward.  </a:t>
            </a:r>
            <a:r>
              <a:rPr lang="en-US" sz="1800" dirty="0" smtClean="0">
                <a:solidFill>
                  <a:schemeClr val="tx1"/>
                </a:solidFill>
              </a:rPr>
              <a:t>	</a:t>
            </a:r>
            <a:endParaRPr lang="en-US" sz="1800" dirty="0">
              <a:solidFill>
                <a:schemeClr val="tx1"/>
              </a:solidFill>
            </a:endParaRPr>
          </a:p>
          <a:p>
            <a:pPr lvl="1"/>
            <a:r>
              <a:rPr lang="en-US" sz="1800" dirty="0">
                <a:solidFill>
                  <a:srgbClr val="F58026"/>
                </a:solidFill>
              </a:rPr>
              <a:t>	</a:t>
            </a:r>
            <a:r>
              <a:rPr lang="en-US" sz="1800" dirty="0" smtClean="0">
                <a:solidFill>
                  <a:srgbClr val="F58026"/>
                </a:solidFill>
              </a:rPr>
              <a:t>Candidates s: </a:t>
            </a:r>
            <a:endParaRPr lang="en-US" sz="1800" dirty="0">
              <a:solidFill>
                <a:srgbClr val="F58026"/>
              </a:solidFill>
            </a:endParaRPr>
          </a:p>
          <a:p>
            <a:pPr lvl="1"/>
            <a:r>
              <a:rPr lang="en-US" sz="1800" dirty="0">
                <a:solidFill>
                  <a:srgbClr val="F58026"/>
                </a:solidFill>
              </a:rPr>
              <a:t>	</a:t>
            </a:r>
            <a:r>
              <a:rPr lang="en-US" sz="1800" dirty="0" smtClean="0">
                <a:solidFill>
                  <a:srgbClr val="F58026"/>
                </a:solidFill>
              </a:rPr>
              <a:t>(3.a) </a:t>
            </a:r>
            <a:r>
              <a:rPr lang="en-US" sz="1800" dirty="0" err="1" smtClean="0">
                <a:solidFill>
                  <a:srgbClr val="F58026"/>
                </a:solidFill>
              </a:rPr>
              <a:t>s.v</a:t>
            </a:r>
            <a:r>
              <a:rPr lang="en-US" sz="1800" dirty="0" smtClean="0">
                <a:solidFill>
                  <a:srgbClr val="F58026"/>
                </a:solidFill>
              </a:rPr>
              <a:t> </a:t>
            </a:r>
            <a:r>
              <a:rPr lang="en-US" sz="1800" dirty="0">
                <a:solidFill>
                  <a:srgbClr val="F58026"/>
                </a:solidFill>
              </a:rPr>
              <a:t>&lt; </a:t>
            </a:r>
            <a:r>
              <a:rPr lang="en-US" sz="1800" dirty="0" smtClean="0">
                <a:solidFill>
                  <a:srgbClr val="F58026"/>
                </a:solidFill>
              </a:rPr>
              <a:t>p</a:t>
            </a:r>
            <a:r>
              <a:rPr lang="en-US" sz="1800" normalizeH="1" baseline="-25000" dirty="0" smtClean="0">
                <a:solidFill>
                  <a:srgbClr val="F58026"/>
                </a:solidFill>
              </a:rPr>
              <a:t>k+1 </a:t>
            </a:r>
            <a:r>
              <a:rPr lang="en-US" sz="1800" dirty="0" smtClean="0">
                <a:solidFill>
                  <a:srgbClr val="F58026"/>
                </a:solidFill>
              </a:rPr>
              <a:t>: extend. </a:t>
            </a:r>
          </a:p>
          <a:p>
            <a:pPr lvl="1"/>
            <a:r>
              <a:rPr lang="en-US" sz="1800" dirty="0">
                <a:solidFill>
                  <a:srgbClr val="F58026"/>
                </a:solidFill>
              </a:rPr>
              <a:t>	(</a:t>
            </a:r>
            <a:r>
              <a:rPr lang="en-US" sz="1800" dirty="0" smtClean="0">
                <a:solidFill>
                  <a:srgbClr val="F58026"/>
                </a:solidFill>
              </a:rPr>
              <a:t>3.b) </a:t>
            </a:r>
            <a:r>
              <a:rPr lang="en-US" sz="1800" dirty="0" err="1">
                <a:solidFill>
                  <a:srgbClr val="F58026"/>
                </a:solidFill>
              </a:rPr>
              <a:t>s.v</a:t>
            </a:r>
            <a:r>
              <a:rPr lang="en-US" sz="1800" dirty="0">
                <a:solidFill>
                  <a:srgbClr val="F58026"/>
                </a:solidFill>
              </a:rPr>
              <a:t> </a:t>
            </a:r>
            <a:r>
              <a:rPr lang="en-US" sz="1800" dirty="0" smtClean="0">
                <a:solidFill>
                  <a:srgbClr val="F58026"/>
                </a:solidFill>
              </a:rPr>
              <a:t>&gt; </a:t>
            </a:r>
            <a:r>
              <a:rPr lang="en-US" sz="1800" dirty="0">
                <a:solidFill>
                  <a:srgbClr val="F58026"/>
                </a:solidFill>
              </a:rPr>
              <a:t>p</a:t>
            </a:r>
            <a:r>
              <a:rPr lang="en-US" sz="1800" normalizeH="1" baseline="-25000" dirty="0">
                <a:solidFill>
                  <a:srgbClr val="F58026"/>
                </a:solidFill>
              </a:rPr>
              <a:t>k+1 </a:t>
            </a:r>
            <a:r>
              <a:rPr lang="en-US" sz="1800" dirty="0">
                <a:solidFill>
                  <a:srgbClr val="F58026"/>
                </a:solidFill>
              </a:rPr>
              <a:t>: </a:t>
            </a:r>
            <a:r>
              <a:rPr lang="en-US" sz="1800" dirty="0" smtClean="0">
                <a:solidFill>
                  <a:srgbClr val="F58026"/>
                </a:solidFill>
              </a:rPr>
              <a:t>belong to LPS.</a:t>
            </a:r>
          </a:p>
          <a:p>
            <a:pPr lvl="1"/>
            <a:r>
              <a:rPr lang="en-US" sz="1800" dirty="0">
                <a:solidFill>
                  <a:srgbClr val="F58026"/>
                </a:solidFill>
              </a:rPr>
              <a:t>	</a:t>
            </a:r>
            <a:r>
              <a:rPr lang="en-US" sz="1800" dirty="0" smtClean="0">
                <a:solidFill>
                  <a:srgbClr val="F58026"/>
                </a:solidFill>
              </a:rPr>
              <a:t>(3.c) </a:t>
            </a:r>
            <a:r>
              <a:rPr lang="en-US" sz="1800" dirty="0" err="1" smtClean="0">
                <a:solidFill>
                  <a:srgbClr val="F58026"/>
                </a:solidFill>
              </a:rPr>
              <a:t>s.v</a:t>
            </a:r>
            <a:r>
              <a:rPr lang="en-US" sz="1800" dirty="0" smtClean="0">
                <a:solidFill>
                  <a:srgbClr val="F58026"/>
                </a:solidFill>
              </a:rPr>
              <a:t> &gt;= p</a:t>
            </a:r>
            <a:r>
              <a:rPr lang="en-US" sz="1800" normalizeH="1" baseline="-25000" dirty="0" smtClean="0">
                <a:solidFill>
                  <a:srgbClr val="F58026"/>
                </a:solidFill>
              </a:rPr>
              <a:t>k+1 </a:t>
            </a:r>
            <a:r>
              <a:rPr lang="en-US" sz="1800" dirty="0" smtClean="0">
                <a:solidFill>
                  <a:srgbClr val="F58026"/>
                </a:solidFill>
              </a:rPr>
              <a:t>: extend the leftmost (longest) such s.</a:t>
            </a:r>
            <a:endParaRPr lang="en-US" sz="1800" dirty="0">
              <a:solidFill>
                <a:srgbClr val="F58026"/>
              </a:solidFill>
            </a:endParaRPr>
          </a:p>
          <a:p>
            <a:pPr lvl="1"/>
            <a:r>
              <a:rPr lang="en-US" sz="1800" dirty="0">
                <a:solidFill>
                  <a:schemeClr val="tx1"/>
                </a:solidFill>
              </a:rPr>
              <a:t>4. After </a:t>
            </a:r>
            <a:r>
              <a:rPr lang="en-US" sz="1800" dirty="0" err="1" smtClean="0">
                <a:solidFill>
                  <a:schemeClr val="tx1"/>
                </a:solidFill>
              </a:rPr>
              <a:t>p</a:t>
            </a:r>
            <a:r>
              <a:rPr lang="en-US" sz="1800" normalizeH="1" baseline="-25000" dirty="0" err="1" smtClean="0">
                <a:solidFill>
                  <a:schemeClr val="tx1"/>
                </a:solidFill>
              </a:rPr>
              <a:t>n</a:t>
            </a:r>
            <a:r>
              <a:rPr lang="en-US" sz="1800" normalizeH="1" baseline="-25000" dirty="0" smtClean="0">
                <a:solidFill>
                  <a:schemeClr val="tx1"/>
                </a:solidFill>
              </a:rPr>
              <a:t> </a:t>
            </a:r>
            <a:r>
              <a:rPr lang="en-US" sz="1800" dirty="0" smtClean="0">
                <a:solidFill>
                  <a:schemeClr val="tx1"/>
                </a:solidFill>
              </a:rPr>
              <a:t>all remaining candidates are </a:t>
            </a:r>
            <a:r>
              <a:rPr lang="en-US" sz="1800" dirty="0">
                <a:solidFill>
                  <a:schemeClr val="tx1"/>
                </a:solidFill>
              </a:rPr>
              <a:t>LPS. </a:t>
            </a:r>
            <a:endParaRPr lang="en-US" sz="1800" dirty="0" smtClean="0"/>
          </a:p>
        </p:txBody>
      </p:sp>
      <p:pic>
        <p:nvPicPr>
          <p:cNvPr id="6" name="图片 89" descr="lpsk.png"/>
          <p:cNvPicPr>
            <a:picLocks noChangeAspect="1"/>
          </p:cNvPicPr>
          <p:nvPr/>
        </p:nvPicPr>
        <p:blipFill>
          <a:blip r:embed="rId3" cstate="print"/>
          <a:stretch>
            <a:fillRect/>
          </a:stretch>
        </p:blipFill>
        <p:spPr>
          <a:xfrm>
            <a:off x="61419" y="3369367"/>
            <a:ext cx="4230104" cy="1766438"/>
          </a:xfrm>
          <a:prstGeom prst="rect">
            <a:avLst/>
          </a:prstGeom>
        </p:spPr>
      </p:pic>
      <p:sp>
        <p:nvSpPr>
          <p:cNvPr id="7" name="Right Arrow 6"/>
          <p:cNvSpPr/>
          <p:nvPr/>
        </p:nvSpPr>
        <p:spPr bwMode="auto">
          <a:xfrm>
            <a:off x="3911549" y="3929579"/>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79421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Linear LPS (LLPS) Method</a:t>
            </a:r>
            <a:endParaRPr lang="en-US" dirty="0"/>
          </a:p>
        </p:txBody>
      </p:sp>
      <p:sp>
        <p:nvSpPr>
          <p:cNvPr id="3" name="Text Placeholder 2"/>
          <p:cNvSpPr>
            <a:spLocks noGrp="1"/>
          </p:cNvSpPr>
          <p:nvPr>
            <p:ph type="body" sz="quarter" idx="10"/>
          </p:nvPr>
        </p:nvSpPr>
        <p:spPr>
          <a:xfrm>
            <a:off x="389436" y="849797"/>
            <a:ext cx="8363938" cy="668068"/>
          </a:xfrm>
        </p:spPr>
        <p:txBody>
          <a:bodyPr/>
          <a:lstStyle/>
          <a:p>
            <a:pPr lvl="1"/>
            <a:r>
              <a:rPr lang="en-US" sz="2400" dirty="0" smtClean="0">
                <a:solidFill>
                  <a:srgbClr val="F58026"/>
                </a:solidFill>
              </a:rPr>
              <a:t>Candidates share </a:t>
            </a:r>
            <a:r>
              <a:rPr lang="en-US" sz="2400" dirty="0">
                <a:solidFill>
                  <a:srgbClr val="F58026"/>
                </a:solidFill>
              </a:rPr>
              <a:t>the same right-end, </a:t>
            </a:r>
            <a:r>
              <a:rPr lang="en-US" sz="2400" dirty="0" smtClean="0">
                <a:solidFill>
                  <a:srgbClr val="F58026"/>
                </a:solidFill>
              </a:rPr>
              <a:t>their </a:t>
            </a:r>
            <a:r>
              <a:rPr lang="en-US" sz="2400" dirty="0">
                <a:solidFill>
                  <a:srgbClr val="F58026"/>
                </a:solidFill>
              </a:rPr>
              <a:t>minimum values </a:t>
            </a:r>
            <a:r>
              <a:rPr lang="en-US" sz="2400" dirty="0" smtClean="0">
                <a:solidFill>
                  <a:srgbClr val="F58026"/>
                </a:solidFill>
              </a:rPr>
              <a:t>monotonically increase, if they are </a:t>
            </a:r>
            <a:r>
              <a:rPr lang="en-US" sz="2400" dirty="0">
                <a:solidFill>
                  <a:srgbClr val="F58026"/>
                </a:solidFill>
              </a:rPr>
              <a:t>listed in the increasing order of left-ends. </a:t>
            </a:r>
          </a:p>
        </p:txBody>
      </p:sp>
      <p:grpSp>
        <p:nvGrpSpPr>
          <p:cNvPr id="18" name="Group 17"/>
          <p:cNvGrpSpPr/>
          <p:nvPr/>
        </p:nvGrpSpPr>
        <p:grpSpPr>
          <a:xfrm>
            <a:off x="79513" y="1727983"/>
            <a:ext cx="8936766" cy="3273887"/>
            <a:chOff x="11756191" y="20571516"/>
            <a:chExt cx="24401018" cy="14251524"/>
          </a:xfrm>
        </p:grpSpPr>
        <p:pic>
          <p:nvPicPr>
            <p:cNvPr id="11" name="图片 88" descr="lpsk2.png"/>
            <p:cNvPicPr>
              <a:picLocks noChangeAspect="1"/>
            </p:cNvPicPr>
            <p:nvPr/>
          </p:nvPicPr>
          <p:blipFill>
            <a:blip r:embed="rId2" cstate="print"/>
            <a:stretch>
              <a:fillRect/>
            </a:stretch>
          </p:blipFill>
          <p:spPr>
            <a:xfrm>
              <a:off x="25454001" y="20571516"/>
              <a:ext cx="10703208" cy="7125762"/>
            </a:xfrm>
            <a:prstGeom prst="rect">
              <a:avLst/>
            </a:prstGeom>
          </p:spPr>
        </p:pic>
        <p:pic>
          <p:nvPicPr>
            <p:cNvPr id="12" name="图片 89" descr="lpsk.png"/>
            <p:cNvPicPr>
              <a:picLocks noChangeAspect="1"/>
            </p:cNvPicPr>
            <p:nvPr/>
          </p:nvPicPr>
          <p:blipFill>
            <a:blip r:embed="rId3" cstate="print"/>
            <a:stretch>
              <a:fillRect/>
            </a:stretch>
          </p:blipFill>
          <p:spPr>
            <a:xfrm>
              <a:off x="11756191" y="20753082"/>
              <a:ext cx="10703208" cy="7125762"/>
            </a:xfrm>
            <a:prstGeom prst="rect">
              <a:avLst/>
            </a:prstGeom>
          </p:spPr>
        </p:pic>
        <p:pic>
          <p:nvPicPr>
            <p:cNvPr id="15" name="图片 56" descr="lv.png"/>
            <p:cNvPicPr>
              <a:picLocks noChangeAspect="1"/>
            </p:cNvPicPr>
            <p:nvPr/>
          </p:nvPicPr>
          <p:blipFill>
            <a:blip r:embed="rId4" cstate="print"/>
            <a:stretch>
              <a:fillRect/>
            </a:stretch>
          </p:blipFill>
          <p:spPr>
            <a:xfrm>
              <a:off x="12283714" y="27697278"/>
              <a:ext cx="9648159" cy="7125762"/>
            </a:xfrm>
            <a:prstGeom prst="rect">
              <a:avLst/>
            </a:prstGeom>
          </p:spPr>
        </p:pic>
        <p:pic>
          <p:nvPicPr>
            <p:cNvPr id="16" name="图片 57" descr="lv2.png"/>
            <p:cNvPicPr>
              <a:picLocks noChangeAspect="1"/>
            </p:cNvPicPr>
            <p:nvPr/>
          </p:nvPicPr>
          <p:blipFill>
            <a:blip r:embed="rId5" cstate="print"/>
            <a:stretch>
              <a:fillRect/>
            </a:stretch>
          </p:blipFill>
          <p:spPr>
            <a:xfrm>
              <a:off x="25974398" y="27555771"/>
              <a:ext cx="9662412" cy="7125762"/>
            </a:xfrm>
            <a:prstGeom prst="rect">
              <a:avLst/>
            </a:prstGeom>
          </p:spPr>
        </p:pic>
      </p:grpSp>
      <p:sp>
        <p:nvSpPr>
          <p:cNvPr id="14" name="Right Arrow 13"/>
          <p:cNvSpPr/>
          <p:nvPr/>
        </p:nvSpPr>
        <p:spPr bwMode="auto">
          <a:xfrm>
            <a:off x="3999516" y="3177734"/>
            <a:ext cx="1183754" cy="457804"/>
          </a:xfrm>
          <a:prstGeom prst="rightArrow">
            <a:avLst/>
          </a:prstGeom>
          <a:solidFill>
            <a:srgbClr val="F580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604" tIns="34302" rIns="68604" bIns="34302" numCol="1" rtlCol="0" anchor="ctr" anchorCtr="0" compatLnSpc="1">
            <a:prstTxWarp prst="textNoShape">
              <a:avLst/>
            </a:prstTxWarp>
          </a:bodyPr>
          <a:lstStyle/>
          <a:p>
            <a:pPr algn="ctr" defTabSz="68584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 name="TextBox 1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134854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Linear LPS (LLPS) Method</a:t>
            </a:r>
            <a:endParaRPr lang="en-US" dirty="0"/>
          </a:p>
        </p:txBody>
      </p:sp>
      <p:sp>
        <p:nvSpPr>
          <p:cNvPr id="3" name="Text Placeholder 2"/>
          <p:cNvSpPr>
            <a:spLocks noGrp="1"/>
          </p:cNvSpPr>
          <p:nvPr>
            <p:ph type="body" sz="quarter" idx="10"/>
          </p:nvPr>
        </p:nvSpPr>
        <p:spPr>
          <a:xfrm>
            <a:off x="389436" y="849797"/>
            <a:ext cx="8363938" cy="2671180"/>
          </a:xfrm>
        </p:spPr>
        <p:txBody>
          <a:bodyPr/>
          <a:lstStyle/>
          <a:p>
            <a:pPr lvl="1"/>
            <a:r>
              <a:rPr lang="en-US" sz="4000" dirty="0" smtClean="0">
                <a:solidFill>
                  <a:srgbClr val="F58026"/>
                </a:solidFill>
              </a:rPr>
              <a:t>After</a:t>
            </a:r>
            <a:r>
              <a:rPr lang="en-US" sz="4000" dirty="0">
                <a:solidFill>
                  <a:srgbClr val="F58026"/>
                </a:solidFill>
              </a:rPr>
              <a:t> </a:t>
            </a:r>
            <a:r>
              <a:rPr lang="en-US" sz="4000" dirty="0" err="1">
                <a:solidFill>
                  <a:srgbClr val="F58026"/>
                </a:solidFill>
              </a:rPr>
              <a:t>p</a:t>
            </a:r>
            <a:r>
              <a:rPr lang="en-US" sz="4000" normalizeH="1" baseline="-25000" dirty="0" err="1">
                <a:solidFill>
                  <a:srgbClr val="F58026"/>
                </a:solidFill>
              </a:rPr>
              <a:t>k</a:t>
            </a:r>
            <a:r>
              <a:rPr lang="en-US" sz="4000" normalizeH="1" baseline="-25000" dirty="0">
                <a:solidFill>
                  <a:srgbClr val="F58026"/>
                </a:solidFill>
              </a:rPr>
              <a:t> </a:t>
            </a:r>
            <a:r>
              <a:rPr lang="en-US" sz="4000" dirty="0" smtClean="0">
                <a:solidFill>
                  <a:srgbClr val="F58026"/>
                </a:solidFill>
              </a:rPr>
              <a:t>, it has found:</a:t>
            </a:r>
          </a:p>
          <a:p>
            <a:pPr lvl="1"/>
            <a:r>
              <a:rPr lang="en-US" sz="2000" dirty="0">
                <a:solidFill>
                  <a:schemeClr val="tx1"/>
                </a:solidFill>
              </a:rPr>
              <a:t>	A</a:t>
            </a:r>
            <a:r>
              <a:rPr lang="en-US" sz="2000" dirty="0" smtClean="0">
                <a:solidFill>
                  <a:schemeClr val="tx1"/>
                </a:solidFill>
              </a:rPr>
              <a:t>ll LPSs ending before k</a:t>
            </a:r>
          </a:p>
          <a:p>
            <a:pPr lvl="1"/>
            <a:endParaRPr lang="en-US" sz="2000" dirty="0" smtClean="0">
              <a:solidFill>
                <a:schemeClr val="tx1"/>
              </a:solidFill>
            </a:endParaRPr>
          </a:p>
          <a:p>
            <a:pPr lvl="1"/>
            <a:r>
              <a:rPr lang="en-US" sz="2000" dirty="0" smtClean="0">
                <a:solidFill>
                  <a:schemeClr val="tx1"/>
                </a:solidFill>
              </a:rPr>
              <a:t>	Candidates ending at k either are LPSs or can be grown to LPSs ending after k.</a:t>
            </a:r>
            <a:endParaRPr lang="en-US" sz="2000" dirty="0">
              <a:solidFill>
                <a:schemeClr val="tx1"/>
              </a:solidFill>
            </a:endParaRPr>
          </a:p>
          <a:p>
            <a:pPr lvl="1"/>
            <a:endParaRPr lang="en-US" sz="2800" dirty="0" smtClean="0">
              <a:solidFill>
                <a:srgbClr val="F58026"/>
              </a:solidFill>
            </a:endParaRPr>
          </a:p>
          <a:p>
            <a:pPr lvl="1"/>
            <a:r>
              <a:rPr lang="en-US" sz="2800" dirty="0" smtClean="0">
                <a:solidFill>
                  <a:srgbClr val="F58026"/>
                </a:solidFill>
              </a:rPr>
              <a:t>Monitoring (keeping prominent streaks up-to-date) is simple:</a:t>
            </a:r>
          </a:p>
          <a:p>
            <a:pPr lvl="1"/>
            <a:r>
              <a:rPr lang="en-US" sz="2000" dirty="0">
                <a:solidFill>
                  <a:schemeClr val="tx1"/>
                </a:solidFill>
              </a:rPr>
              <a:t>	</a:t>
            </a:r>
            <a:r>
              <a:rPr lang="en-US" sz="2000" dirty="0" smtClean="0">
                <a:solidFill>
                  <a:schemeClr val="tx1"/>
                </a:solidFill>
              </a:rPr>
              <a:t>If PSs till k are requested, compare all found LPSs and all remaining candidates.</a:t>
            </a:r>
            <a:endParaRPr lang="en-US" sz="2000" dirty="0">
              <a:solidFill>
                <a:schemeClr val="tx1"/>
              </a:solidFill>
            </a:endParaRP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40481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chemeClr val="accent5">
                    <a:lumMod val="75000"/>
                  </a:schemeClr>
                </a:solidFill>
                <a:latin typeface="Garamond" panose="02020404030301010803" pitchFamily="18" charset="0"/>
              </a:rPr>
              <a:t>Datasets In Experiments</a:t>
            </a:r>
            <a:endParaRPr lang="en-US" dirty="0">
              <a:solidFill>
                <a:schemeClr val="accent5">
                  <a:lumMod val="75000"/>
                </a:schemeClr>
              </a:solidFill>
              <a:latin typeface="Garamond" panose="02020404030301010803"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3243"/>
            <a:ext cx="9144000" cy="196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4" y="2707481"/>
            <a:ext cx="4210050" cy="2436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634" y="2782490"/>
            <a:ext cx="38862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2" y="2792611"/>
            <a:ext cx="9062416" cy="2361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27712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03536"/>
          </a:xfrm>
        </p:spPr>
        <p:txBody>
          <a:bodyPr/>
          <a:lstStyle/>
          <a:p>
            <a:r>
              <a:rPr lang="en-US" sz="3600" dirty="0" smtClean="0">
                <a:solidFill>
                  <a:srgbClr val="0064B1"/>
                </a:solidFill>
                <a:latin typeface="Garamond" panose="02020404030301010803" pitchFamily="18" charset="0"/>
              </a:rPr>
              <a:t>The Holy </a:t>
            </a:r>
            <a:r>
              <a:rPr lang="en-US" sz="3600" dirty="0">
                <a:solidFill>
                  <a:srgbClr val="0064B1"/>
                </a:solidFill>
                <a:latin typeface="Garamond" panose="02020404030301010803" pitchFamily="18" charset="0"/>
              </a:rPr>
              <a:t>Grail: Automated, L</a:t>
            </a:r>
            <a:r>
              <a:rPr lang="en-US" sz="3600" dirty="0" smtClean="0">
                <a:solidFill>
                  <a:srgbClr val="0064B1"/>
                </a:solidFill>
                <a:latin typeface="Garamond" panose="02020404030301010803" pitchFamily="18" charset="0"/>
              </a:rPr>
              <a:t>ive Fact-Checking</a:t>
            </a:r>
            <a:endParaRPr lang="en-US" sz="3600" dirty="0">
              <a:solidFill>
                <a:srgbClr val="0064B1"/>
              </a:solidFill>
              <a:latin typeface="Garamond" panose="02020404030301010803" pitchFamily="18" charset="0"/>
            </a:endParaRP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961" y="1123951"/>
            <a:ext cx="3618425" cy="320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676100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Sample Prominent Streaks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819979"/>
            <a:ext cx="8552545" cy="3380413"/>
          </a:xfrm>
        </p:spPr>
        <p:txBody>
          <a:bodyPr/>
          <a:lstStyle/>
          <a:p>
            <a:r>
              <a:rPr lang="en-US" dirty="0" smtClean="0">
                <a:solidFill>
                  <a:srgbClr val="F58026"/>
                </a:solidFill>
                <a:latin typeface="Garamond" panose="02020404030301010803" pitchFamily="18" charset="0"/>
              </a:rPr>
              <a:t>Melbourne </a:t>
            </a:r>
            <a:r>
              <a:rPr lang="en-US" dirty="0">
                <a:solidFill>
                  <a:srgbClr val="F58026"/>
                </a:solidFill>
                <a:latin typeface="Garamond" panose="02020404030301010803" pitchFamily="18" charset="0"/>
              </a:rPr>
              <a:t>daily min/max temperature between 1981 and 1990 (Melb1 &amp; Melb2)</a:t>
            </a:r>
          </a:p>
          <a:p>
            <a:pPr lvl="1"/>
            <a:r>
              <a:rPr lang="en-US" sz="2400" dirty="0">
                <a:solidFill>
                  <a:schemeClr val="tx1"/>
                </a:solidFill>
                <a:latin typeface="Garamond" panose="02020404030301010803" pitchFamily="18" charset="0"/>
              </a:rPr>
              <a:t>M</a:t>
            </a:r>
            <a:r>
              <a:rPr lang="en-US" sz="2400" dirty="0" smtClean="0">
                <a:solidFill>
                  <a:schemeClr val="tx1"/>
                </a:solidFill>
                <a:latin typeface="Garamond" panose="02020404030301010803" pitchFamily="18" charset="0"/>
              </a:rPr>
              <a:t>ore </a:t>
            </a:r>
            <a:r>
              <a:rPr lang="en-US" sz="2400" dirty="0">
                <a:solidFill>
                  <a:schemeClr val="tx1"/>
                </a:solidFill>
                <a:latin typeface="Garamond" panose="02020404030301010803" pitchFamily="18" charset="0"/>
              </a:rPr>
              <a:t>than 2000 days with min temperature above </a:t>
            </a:r>
            <a:r>
              <a:rPr lang="en-US" sz="2400" dirty="0" smtClean="0">
                <a:solidFill>
                  <a:schemeClr val="tx1"/>
                </a:solidFill>
                <a:latin typeface="Garamond" panose="02020404030301010803" pitchFamily="18" charset="0"/>
              </a:rPr>
              <a:t>zero </a:t>
            </a:r>
          </a:p>
          <a:p>
            <a:pPr lvl="1"/>
            <a:r>
              <a:rPr lang="en-US" sz="2400" dirty="0" smtClean="0">
                <a:solidFill>
                  <a:schemeClr val="tx1"/>
                </a:solidFill>
                <a:latin typeface="Garamond" panose="02020404030301010803" pitchFamily="18" charset="0"/>
              </a:rPr>
              <a:t>6 </a:t>
            </a:r>
            <a:r>
              <a:rPr lang="en-US" sz="2400" dirty="0">
                <a:solidFill>
                  <a:schemeClr val="tx1"/>
                </a:solidFill>
                <a:latin typeface="Garamond" panose="02020404030301010803" pitchFamily="18" charset="0"/>
              </a:rPr>
              <a:t>days: the longest streak above 35 degrees </a:t>
            </a:r>
            <a:r>
              <a:rPr lang="en-US" sz="2400" dirty="0" smtClean="0">
                <a:solidFill>
                  <a:schemeClr val="tx1"/>
                </a:solidFill>
                <a:latin typeface="Garamond" panose="02020404030301010803" pitchFamily="18" charset="0"/>
              </a:rPr>
              <a:t>Celsius </a:t>
            </a:r>
          </a:p>
          <a:p>
            <a:pPr lvl="1"/>
            <a:endParaRPr lang="en-US" dirty="0" smtClean="0">
              <a:latin typeface="Garamond" panose="02020404030301010803" pitchFamily="18" charset="0"/>
            </a:endParaRPr>
          </a:p>
          <a:p>
            <a:r>
              <a:rPr lang="en-US" dirty="0">
                <a:solidFill>
                  <a:srgbClr val="F58026"/>
                </a:solidFill>
                <a:latin typeface="Garamond" panose="02020404030301010803" pitchFamily="18" charset="0"/>
              </a:rPr>
              <a:t>Traffic count of Wikipedia page of Lady Gaga (</a:t>
            </a:r>
            <a:r>
              <a:rPr lang="en-US" dirty="0" smtClean="0">
                <a:solidFill>
                  <a:srgbClr val="F58026"/>
                </a:solidFill>
                <a:latin typeface="Garamond" panose="02020404030301010803" pitchFamily="18" charset="0"/>
              </a:rPr>
              <a:t>Wiki2)</a:t>
            </a:r>
            <a:endParaRPr lang="en-US" dirty="0">
              <a:solidFill>
                <a:srgbClr val="F58026"/>
              </a:solidFill>
              <a:latin typeface="Garamond" panose="02020404030301010803" pitchFamily="18" charset="0"/>
            </a:endParaRPr>
          </a:p>
          <a:p>
            <a:pPr lvl="1"/>
            <a:r>
              <a:rPr lang="en-US" sz="2400" dirty="0">
                <a:solidFill>
                  <a:schemeClr val="tx1"/>
                </a:solidFill>
                <a:latin typeface="Garamond" panose="02020404030301010803" pitchFamily="18" charset="0"/>
              </a:rPr>
              <a:t>M</a:t>
            </a:r>
            <a:r>
              <a:rPr lang="en-US" sz="2400" dirty="0" smtClean="0">
                <a:solidFill>
                  <a:schemeClr val="tx1"/>
                </a:solidFill>
                <a:latin typeface="Garamond" panose="02020404030301010803" pitchFamily="18" charset="0"/>
              </a:rPr>
              <a:t>ore </a:t>
            </a:r>
            <a:r>
              <a:rPr lang="en-US" sz="2400" dirty="0">
                <a:solidFill>
                  <a:schemeClr val="tx1"/>
                </a:solidFill>
                <a:latin typeface="Garamond" panose="02020404030301010803" pitchFamily="18" charset="0"/>
              </a:rPr>
              <a:t>than half of the prominent streaks are around Sep. 12th  (VMA 2010)</a:t>
            </a:r>
          </a:p>
          <a:p>
            <a:pPr lvl="1"/>
            <a:r>
              <a:rPr lang="en-US" sz="2400" dirty="0" smtClean="0">
                <a:solidFill>
                  <a:schemeClr val="tx1"/>
                </a:solidFill>
                <a:latin typeface="Garamond" panose="02020404030301010803" pitchFamily="18" charset="0"/>
              </a:rPr>
              <a:t>at </a:t>
            </a:r>
            <a:r>
              <a:rPr lang="en-US" sz="2400" dirty="0">
                <a:solidFill>
                  <a:schemeClr val="tx1"/>
                </a:solidFill>
                <a:latin typeface="Garamond" panose="02020404030301010803" pitchFamily="18" charset="0"/>
              </a:rPr>
              <a:t>least 2000 hourly visits lasting for almost 4 days </a:t>
            </a:r>
          </a:p>
        </p:txBody>
      </p:sp>
      <p:pic>
        <p:nvPicPr>
          <p:cNvPr id="4" name="图片 92" descr="aus.gif"/>
          <p:cNvPicPr>
            <a:picLocks noChangeAspect="1"/>
          </p:cNvPicPr>
          <p:nvPr/>
        </p:nvPicPr>
        <p:blipFill>
          <a:blip r:embed="rId2" cstate="print"/>
          <a:stretch>
            <a:fillRect/>
          </a:stretch>
        </p:blipFill>
        <p:spPr>
          <a:xfrm>
            <a:off x="6513070" y="1978492"/>
            <a:ext cx="1483666" cy="645437"/>
          </a:xfrm>
          <a:prstGeom prst="rect">
            <a:avLst/>
          </a:prstGeom>
        </p:spPr>
      </p:pic>
      <p:pic>
        <p:nvPicPr>
          <p:cNvPr id="5" name="图片 95" descr="gaga.jpg"/>
          <p:cNvPicPr>
            <a:picLocks noChangeAspect="1"/>
          </p:cNvPicPr>
          <p:nvPr/>
        </p:nvPicPr>
        <p:blipFill>
          <a:blip r:embed="rId3" cstate="print"/>
          <a:stretch>
            <a:fillRect/>
          </a:stretch>
        </p:blipFill>
        <p:spPr>
          <a:xfrm>
            <a:off x="6537211" y="3920986"/>
            <a:ext cx="1435384" cy="1115167"/>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68652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General Prominent Streaks</a:t>
            </a:r>
            <a:endParaRPr lang="en-US" dirty="0">
              <a:solidFill>
                <a:srgbClr val="0064B1"/>
              </a:solidFill>
            </a:endParaRPr>
          </a:p>
        </p:txBody>
      </p:sp>
      <p:sp>
        <p:nvSpPr>
          <p:cNvPr id="3" name="Text Placeholder 2"/>
          <p:cNvSpPr>
            <a:spLocks noGrp="1"/>
          </p:cNvSpPr>
          <p:nvPr>
            <p:ph type="body" sz="quarter" idx="10"/>
          </p:nvPr>
        </p:nvSpPr>
        <p:spPr>
          <a:xfrm>
            <a:off x="389436" y="1085850"/>
            <a:ext cx="8466329" cy="3145989"/>
          </a:xfrm>
        </p:spPr>
        <p:txBody>
          <a:bodyPr/>
          <a:lstStyle/>
          <a:p>
            <a:r>
              <a:rPr lang="en-US" dirty="0" smtClean="0">
                <a:solidFill>
                  <a:srgbClr val="F58026"/>
                </a:solidFill>
              </a:rPr>
              <a:t>Top-k, multi-dimensional </a:t>
            </a:r>
            <a:r>
              <a:rPr lang="en-US" dirty="0">
                <a:solidFill>
                  <a:srgbClr val="F58026"/>
                </a:solidFill>
              </a:rPr>
              <a:t>and multi-sequence </a:t>
            </a:r>
            <a:r>
              <a:rPr lang="en-US" dirty="0" smtClean="0">
                <a:solidFill>
                  <a:srgbClr val="F58026"/>
                </a:solidFill>
              </a:rPr>
              <a:t>PS</a:t>
            </a:r>
            <a:endParaRPr lang="en-US" dirty="0">
              <a:solidFill>
                <a:srgbClr val="F58026"/>
              </a:solidFill>
            </a:endParaRPr>
          </a:p>
          <a:p>
            <a:pPr lvl="1"/>
            <a:endParaRPr lang="en-US" sz="2000" dirty="0">
              <a:solidFill>
                <a:schemeClr val="tx1"/>
              </a:solidFill>
              <a:latin typeface="Segoe UI Light" pitchFamily="34" charset="0"/>
            </a:endParaRPr>
          </a:p>
          <a:p>
            <a:pPr lvl="1"/>
            <a:r>
              <a:rPr lang="en-US" sz="2000" dirty="0" smtClean="0">
                <a:solidFill>
                  <a:schemeClr val="tx1"/>
                </a:solidFill>
              </a:rPr>
              <a:t>“He </a:t>
            </a:r>
            <a:r>
              <a:rPr lang="en-US" sz="2000" dirty="0">
                <a:solidFill>
                  <a:schemeClr val="tx1"/>
                </a:solidFill>
              </a:rPr>
              <a:t>(LeBron James) scored </a:t>
            </a:r>
            <a:r>
              <a:rPr lang="en-US" sz="2000" dirty="0">
                <a:solidFill>
                  <a:schemeClr val="accent6"/>
                </a:solidFill>
              </a:rPr>
              <a:t>35 or more points</a:t>
            </a:r>
            <a:r>
              <a:rPr lang="en-US" sz="2000" dirty="0">
                <a:solidFill>
                  <a:schemeClr val="tx1"/>
                </a:solidFill>
              </a:rPr>
              <a:t> in </a:t>
            </a:r>
            <a:r>
              <a:rPr lang="en-US" sz="2000" dirty="0">
                <a:solidFill>
                  <a:schemeClr val="accent6"/>
                </a:solidFill>
              </a:rPr>
              <a:t>nine consecutive games</a:t>
            </a:r>
            <a:r>
              <a:rPr lang="en-US" sz="2000" dirty="0">
                <a:solidFill>
                  <a:schemeClr val="tx1"/>
                </a:solidFill>
              </a:rPr>
              <a:t> and </a:t>
            </a:r>
            <a:r>
              <a:rPr lang="en-US" sz="2000" dirty="0">
                <a:solidFill>
                  <a:srgbClr val="83B800"/>
                </a:solidFill>
              </a:rPr>
              <a:t>joined Michael Jordan and Kobe Bryant as the only players</a:t>
            </a:r>
            <a:r>
              <a:rPr lang="en-US" sz="2000" dirty="0">
                <a:solidFill>
                  <a:schemeClr val="tx1"/>
                </a:solidFill>
              </a:rPr>
              <a:t> since 1970 to accomplish the </a:t>
            </a:r>
            <a:r>
              <a:rPr lang="en-US" sz="2000" dirty="0" smtClean="0">
                <a:solidFill>
                  <a:schemeClr val="tx1"/>
                </a:solidFill>
              </a:rPr>
              <a:t>feat.”</a:t>
            </a:r>
          </a:p>
          <a:p>
            <a:pPr lvl="1"/>
            <a:endParaRPr lang="en-US" sz="2000" dirty="0">
              <a:solidFill>
                <a:schemeClr val="tx1"/>
              </a:solidFill>
            </a:endParaRPr>
          </a:p>
          <a:p>
            <a:pPr lvl="1"/>
            <a:r>
              <a:rPr lang="en-US" sz="2000" dirty="0" smtClean="0">
                <a:solidFill>
                  <a:schemeClr val="tx1"/>
                </a:solidFill>
              </a:rPr>
              <a:t>“Only </a:t>
            </a:r>
            <a:r>
              <a:rPr lang="en-US" sz="2000" dirty="0">
                <a:solidFill>
                  <a:schemeClr val="tx1"/>
                </a:solidFill>
              </a:rPr>
              <a:t>player in NBA history to average </a:t>
            </a:r>
            <a:r>
              <a:rPr lang="en-US" sz="2000" dirty="0">
                <a:solidFill>
                  <a:srgbClr val="83B800"/>
                </a:solidFill>
              </a:rPr>
              <a:t>at least 20 points, 10 rebounds and 5 assists</a:t>
            </a:r>
          </a:p>
          <a:p>
            <a:pPr lvl="1"/>
            <a:r>
              <a:rPr lang="en-US" sz="2000" dirty="0">
                <a:solidFill>
                  <a:srgbClr val="83B800"/>
                </a:solidFill>
              </a:rPr>
              <a:t>per game</a:t>
            </a:r>
            <a:r>
              <a:rPr lang="en-US" sz="2000" dirty="0">
                <a:solidFill>
                  <a:schemeClr val="tx1"/>
                </a:solidFill>
              </a:rPr>
              <a:t> for </a:t>
            </a:r>
            <a:r>
              <a:rPr lang="en-US" sz="2000" dirty="0">
                <a:solidFill>
                  <a:schemeClr val="accent6"/>
                </a:solidFill>
              </a:rPr>
              <a:t>6 consecutive seasons</a:t>
            </a:r>
            <a:r>
              <a:rPr lang="en-US" sz="2000" dirty="0" smtClean="0">
                <a:solidFill>
                  <a:schemeClr val="tx1"/>
                </a:solidFill>
              </a:rPr>
              <a:t>.” (</a:t>
            </a:r>
            <a:r>
              <a:rPr lang="en-US" sz="2000" dirty="0">
                <a:solidFill>
                  <a:schemeClr val="tx1"/>
                </a:solidFill>
              </a:rPr>
              <a:t>http://</a:t>
            </a:r>
            <a:r>
              <a:rPr lang="en-US" sz="2000" dirty="0" smtClean="0">
                <a:solidFill>
                  <a:schemeClr val="tx1"/>
                </a:solidFill>
              </a:rPr>
              <a:t>en.wikipedia.org/wiki/Kevin </a:t>
            </a:r>
            <a:r>
              <a:rPr lang="en-US" sz="2000" dirty="0">
                <a:solidFill>
                  <a:schemeClr val="tx1"/>
                </a:solidFill>
              </a:rPr>
              <a:t>Garnett</a:t>
            </a:r>
            <a:r>
              <a:rPr lang="en-US" sz="2000" dirty="0" smtClean="0">
                <a:solidFill>
                  <a:schemeClr val="tx1"/>
                </a:solidFill>
              </a:rPr>
              <a:t>)</a:t>
            </a:r>
          </a:p>
          <a:p>
            <a:pPr lvl="1"/>
            <a:endParaRPr lang="en-US" sz="2000" dirty="0" smtClean="0">
              <a:solidFill>
                <a:schemeClr val="tx1"/>
              </a:solidFill>
              <a:latin typeface="Segoe UI Light" pitchFamily="34" charset="0"/>
            </a:endParaRPr>
          </a:p>
          <a:p>
            <a:r>
              <a:rPr lang="en-US" dirty="0" smtClean="0">
                <a:solidFill>
                  <a:srgbClr val="F58026"/>
                </a:solidFill>
              </a:rPr>
              <a:t>NLPS/LLPS extended to such general PSs</a:t>
            </a:r>
            <a:endParaRPr lang="en-US" dirty="0">
              <a:solidFill>
                <a:srgbClr val="F58026"/>
              </a:solidFill>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800919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smtClean="0">
                <a:solidFill>
                  <a:srgbClr val="0064B1"/>
                </a:solidFill>
              </a:rPr>
              <a:t>Experiments On Multi-Sequence PSs</a:t>
            </a:r>
            <a:endParaRPr lang="en-US" sz="4400" dirty="0">
              <a:solidFill>
                <a:srgbClr val="0064B1"/>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888206"/>
            <a:ext cx="8742678" cy="188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65" y="807490"/>
            <a:ext cx="6539948" cy="4182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18374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a:solidFill>
                  <a:srgbClr val="0064B1"/>
                </a:solidFill>
              </a:rPr>
              <a:t>Experiments On </a:t>
            </a:r>
            <a:r>
              <a:rPr lang="en-US" sz="4400" dirty="0" smtClean="0">
                <a:solidFill>
                  <a:srgbClr val="0064B1"/>
                </a:solidFill>
              </a:rPr>
              <a:t>Multi-Dim </a:t>
            </a:r>
            <a:r>
              <a:rPr lang="en-US" sz="4400" dirty="0">
                <a:solidFill>
                  <a:srgbClr val="0064B1"/>
                </a:solidFill>
              </a:rPr>
              <a:t>PSs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50659"/>
            <a:ext cx="9068871" cy="143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93" y="2334299"/>
            <a:ext cx="8495885" cy="2118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1" y="1527304"/>
            <a:ext cx="8991100" cy="283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72481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US" sz="4400" dirty="0">
                <a:solidFill>
                  <a:srgbClr val="0064B1"/>
                </a:solidFill>
              </a:rPr>
              <a:t>Experiments On </a:t>
            </a:r>
            <a:r>
              <a:rPr lang="en-US" sz="4400" dirty="0" smtClean="0">
                <a:solidFill>
                  <a:srgbClr val="0064B1"/>
                </a:solidFill>
              </a:rPr>
              <a:t>General </a:t>
            </a:r>
            <a:r>
              <a:rPr lang="en-US" sz="4400" dirty="0">
                <a:solidFill>
                  <a:srgbClr val="0064B1"/>
                </a:solidFill>
              </a:rPr>
              <a:t>PSs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76" y="810250"/>
            <a:ext cx="74390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26" y="2304847"/>
            <a:ext cx="7381875" cy="75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488" y="2995306"/>
            <a:ext cx="5153300" cy="2046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06372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447558"/>
          </a:xfrm>
        </p:spPr>
        <p:txBody>
          <a:bodyPr/>
          <a:lstStyle/>
          <a:p>
            <a:r>
              <a:rPr lang="en-US" dirty="0" smtClean="0">
                <a:solidFill>
                  <a:srgbClr val="F58026"/>
                </a:solidFill>
                <a:latin typeface="Garamond" panose="02020404030301010803" pitchFamily="18" charset="0"/>
              </a:rPr>
              <a:t>UTA Students</a:t>
            </a:r>
          </a:p>
        </p:txBody>
      </p:sp>
      <p:sp>
        <p:nvSpPr>
          <p:cNvPr id="5" name="Text Placeholder 2"/>
          <p:cNvSpPr txBox="1">
            <a:spLocks/>
          </p:cNvSpPr>
          <p:nvPr/>
        </p:nvSpPr>
        <p:spPr>
          <a:xfrm>
            <a:off x="392979" y="1442845"/>
            <a:ext cx="8363938" cy="1100301"/>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Naeemul</a:t>
            </a:r>
            <a:r>
              <a:rPr lang="en-US" sz="2000" dirty="0" smtClean="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Afroza</a:t>
            </a:r>
            <a:r>
              <a:rPr lang="en-US" sz="2000" dirty="0" smtClean="0">
                <a:solidFill>
                  <a:schemeClr val="tx1"/>
                </a:solidFill>
                <a:latin typeface="Garamond" panose="02020404030301010803" pitchFamily="18" charset="0"/>
              </a:rPr>
              <a:t>  Sultana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Gensheng  Zhang</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Joseph  Minumol</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Fatma Dogan</a:t>
            </a:r>
          </a:p>
          <a:p>
            <a:endParaRPr lang="en-US" sz="2000" dirty="0" smtClean="0">
              <a:solidFill>
                <a:schemeClr val="tx1"/>
              </a:solidFill>
              <a:latin typeface="Garamond" panose="02020404030301010803" pitchFamily="18" charset="0"/>
            </a:endParaRPr>
          </a:p>
        </p:txBody>
      </p:sp>
      <p:sp>
        <p:nvSpPr>
          <p:cNvPr id="7" name="Text Placeholder 2"/>
          <p:cNvSpPr txBox="1">
            <a:spLocks/>
          </p:cNvSpPr>
          <p:nvPr/>
        </p:nvSpPr>
        <p:spPr>
          <a:xfrm>
            <a:off x="392979" y="2530471"/>
            <a:ext cx="8363938" cy="44319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92979" y="3039532"/>
            <a:ext cx="8363938" cy="1467068"/>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t>
            </a:r>
            <a:r>
              <a:rPr lang="en-US" sz="2000" dirty="0" smtClean="0">
                <a:solidFill>
                  <a:schemeClr val="tx1"/>
                </a:solidFill>
                <a:latin typeface="Garamond" panose="02020404030301010803" pitchFamily="18" charset="0"/>
              </a:rPr>
              <a:t>Adair</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t>
            </a:r>
            <a:r>
              <a:rPr lang="en-US" sz="2000" dirty="0" smtClean="0">
                <a:solidFill>
                  <a:schemeClr val="tx1"/>
                </a:solidFill>
                <a:latin typeface="Garamond" panose="02020404030301010803" pitchFamily="18" charset="0"/>
              </a:rPr>
              <a:t>Agarwal</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James  Hamilton</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Ping  Luo</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Mark  </a:t>
            </a:r>
            <a:r>
              <a:rPr lang="en-US" sz="2000" dirty="0" smtClean="0">
                <a:solidFill>
                  <a:schemeClr val="tx1"/>
                </a:solidFill>
                <a:latin typeface="Garamond" panose="02020404030301010803" pitchFamily="18" charset="0"/>
              </a:rPr>
              <a:t>Tremayne</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Min  </a:t>
            </a:r>
            <a:r>
              <a:rPr lang="en-US" sz="2000" dirty="0" smtClean="0">
                <a:solidFill>
                  <a:schemeClr val="tx1"/>
                </a:solidFill>
                <a:latin typeface="Garamond" panose="02020404030301010803" pitchFamily="18" charset="0"/>
              </a:rPr>
              <a:t>Wang</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Jun  Yang </a:t>
            </a:r>
            <a:endParaRPr lang="en-US" sz="2000" dirty="0" smtClean="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Cong Yu</a:t>
            </a:r>
            <a:endParaRPr lang="en-US" sz="2000" dirty="0" smtClean="0">
              <a:solidFill>
                <a:schemeClr val="tx1"/>
              </a:solidFill>
              <a:latin typeface="Garamond" panose="02020404030301010803" pitchFamily="18"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45640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835634"/>
            <a:ext cx="8348869" cy="1938992"/>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1018865, 1117369 and 1408928</a:t>
            </a:r>
            <a:r>
              <a:rPr lang="en-US" sz="2000" dirty="0">
                <a:latin typeface="Garamond" panose="02020404030301010803" pitchFamily="18" charset="0"/>
              </a:rPr>
              <a:t>, 2011 and 2012 HP Labs Innovation Research Awards, and the National Natural Science Foundation of China Grant 61370019. Any opinions, findings, and conclusions or recommendations expressed in this material are those of the author(s) and do not necessarily reflect the views of the funding agencies.</a:t>
            </a:r>
          </a:p>
        </p:txBody>
      </p:sp>
      <p:pic>
        <p:nvPicPr>
          <p:cNvPr id="1043" name="Picture 19" descr="HP Lab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485" y="1928067"/>
            <a:ext cx="17145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SFC tr.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0345" y="1653033"/>
            <a:ext cx="1428750" cy="1064419"/>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UTA 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456" y="1913780"/>
            <a:ext cx="2286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375" y="1649461"/>
            <a:ext cx="1428750" cy="1071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9748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3640997"/>
          </a:xfrm>
        </p:spPr>
        <p:txBody>
          <a:bodyPr/>
          <a:lstStyle/>
          <a:p>
            <a:pPr marL="457200" indent="-457200">
              <a:buFont typeface="Courier New" panose="02070309020205020404" pitchFamily="49" charset="0"/>
              <a:buChar char="o"/>
            </a:pPr>
            <a:r>
              <a:rPr lang="en-US" dirty="0" smtClean="0">
                <a:solidFill>
                  <a:schemeClr val="tx1"/>
                </a:solidFill>
              </a:rPr>
              <a:t>http</a:t>
            </a:r>
            <a:r>
              <a:rPr lang="en-US" dirty="0" smtClean="0">
                <a:solidFill>
                  <a:schemeClr val="tx1"/>
                </a:solidFill>
              </a:rPr>
              <a:t>://ranger.uta.edu/~</a:t>
            </a:r>
            <a:r>
              <a:rPr lang="en-US" dirty="0" smtClean="0">
                <a:solidFill>
                  <a:schemeClr val="tx1"/>
                </a:solidFill>
              </a:rPr>
              <a:t>cli    http</a:t>
            </a:r>
            <a:r>
              <a:rPr lang="en-US" dirty="0" smtClean="0">
                <a:solidFill>
                  <a:schemeClr val="tx1"/>
                </a:solidFill>
              </a:rPr>
              <a:t>://idir.uta.edu</a:t>
            </a:r>
          </a:p>
          <a:p>
            <a:r>
              <a:rPr lang="en-US" dirty="0" smtClean="0">
                <a:solidFill>
                  <a:schemeClr val="tx1"/>
                </a:solidFill>
              </a:rPr>
              <a:t>cli@uta.edu</a:t>
            </a:r>
          </a:p>
          <a:p>
            <a:pPr marL="457200" indent="-457200">
              <a:buFont typeface="Courier New" panose="02070309020205020404" pitchFamily="49" charset="0"/>
              <a:buChar char="o"/>
            </a:pPr>
            <a:r>
              <a:rPr lang="en-US" dirty="0" smtClean="0">
                <a:solidFill>
                  <a:srgbClr val="F58026"/>
                </a:solidFill>
              </a:rPr>
              <a:t>Demos </a:t>
            </a:r>
            <a:r>
              <a:rPr lang="en-US" dirty="0" smtClean="0">
                <a:solidFill>
                  <a:schemeClr val="tx1"/>
                </a:solidFill>
              </a:rPr>
              <a:t> </a:t>
            </a:r>
          </a:p>
          <a:p>
            <a:r>
              <a:rPr lang="en-US" dirty="0" smtClean="0">
                <a:solidFill>
                  <a:schemeClr val="accent5">
                    <a:lumMod val="75000"/>
                  </a:schemeClr>
                </a:solidFill>
              </a:rPr>
              <a:t>ClaimBuster</a:t>
            </a:r>
            <a:r>
              <a:rPr lang="en-US" dirty="0">
                <a:solidFill>
                  <a:schemeClr val="tx1"/>
                </a:solidFill>
              </a:rPr>
              <a:t>   </a:t>
            </a:r>
            <a:r>
              <a:rPr lang="en-US" dirty="0" smtClean="0">
                <a:solidFill>
                  <a:schemeClr val="tx1"/>
                </a:solidFill>
              </a:rPr>
              <a:t>idir.uta.edu/</a:t>
            </a:r>
            <a:r>
              <a:rPr lang="en-US" dirty="0" err="1" smtClean="0">
                <a:solidFill>
                  <a:schemeClr val="tx1"/>
                </a:solidFill>
              </a:rPr>
              <a:t>claimbuster</a:t>
            </a:r>
            <a:endParaRPr lang="en-US" dirty="0" smtClean="0">
              <a:solidFill>
                <a:schemeClr val="tx1"/>
              </a:solidFill>
            </a:endParaRPr>
          </a:p>
          <a:p>
            <a:r>
              <a:rPr lang="en-US" dirty="0" smtClean="0">
                <a:solidFill>
                  <a:schemeClr val="accent5">
                    <a:lumMod val="75000"/>
                  </a:schemeClr>
                </a:solidFill>
              </a:rPr>
              <a:t>FactWatcher</a:t>
            </a:r>
            <a:r>
              <a:rPr lang="en-US" dirty="0" smtClean="0">
                <a:solidFill>
                  <a:schemeClr val="accent5">
                    <a:lumMod val="75000"/>
                  </a:schemeClr>
                </a:solidFill>
              </a:rPr>
              <a:t> </a:t>
            </a:r>
            <a:r>
              <a:rPr lang="en-US" dirty="0" smtClean="0">
                <a:solidFill>
                  <a:schemeClr val="tx1"/>
                </a:solidFill>
              </a:rPr>
              <a:t>  </a:t>
            </a:r>
            <a:r>
              <a:rPr lang="en-US" dirty="0">
                <a:solidFill>
                  <a:schemeClr val="tx1"/>
                </a:solidFill>
              </a:rPr>
              <a:t>idir.uta.edu/</a:t>
            </a:r>
            <a:r>
              <a:rPr lang="en-US" dirty="0" err="1">
                <a:solidFill>
                  <a:schemeClr val="tx1"/>
                </a:solidFill>
              </a:rPr>
              <a:t>factwatcher</a:t>
            </a:r>
            <a:endParaRPr lang="en-US" dirty="0" smtClean="0">
              <a:solidFill>
                <a:schemeClr val="tx1"/>
              </a:solidFill>
            </a:endParaRPr>
          </a:p>
          <a:p>
            <a:pPr marL="457200" indent="-457200">
              <a:buFont typeface="Courier New" panose="02070309020205020404" pitchFamily="49" charset="0"/>
              <a:buChar char="o"/>
            </a:pPr>
            <a:r>
              <a:rPr lang="en-US" dirty="0" smtClean="0">
                <a:solidFill>
                  <a:srgbClr val="F58026"/>
                </a:solidFill>
              </a:rPr>
              <a:t>Please </a:t>
            </a:r>
            <a:r>
              <a:rPr lang="en-US" dirty="0" smtClean="0">
                <a:solidFill>
                  <a:srgbClr val="F58026"/>
                </a:solidFill>
              </a:rPr>
              <a:t>help us label the data</a:t>
            </a:r>
          </a:p>
          <a:p>
            <a:r>
              <a:rPr lang="en-US" dirty="0">
                <a:solidFill>
                  <a:schemeClr val="tx1"/>
                </a:solidFill>
              </a:rPr>
              <a:t>http://</a:t>
            </a:r>
            <a:r>
              <a:rPr lang="en-US" dirty="0" smtClean="0">
                <a:solidFill>
                  <a:schemeClr val="tx1"/>
                </a:solidFill>
              </a:rPr>
              <a:t>bit.ly/claimbusters</a:t>
            </a:r>
            <a:endParaRPr lang="en-US" dirty="0">
              <a:solidFill>
                <a:schemeClr val="tx1"/>
              </a:solidFill>
            </a:endParaRPr>
          </a:p>
        </p:txBody>
      </p:sp>
      <p:pic>
        <p:nvPicPr>
          <p:cNvPr id="4" name="Picture 3"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7677" y="1607141"/>
            <a:ext cx="2743200" cy="2429157"/>
          </a:xfrm>
          <a:prstGeom prst="rect">
            <a:avLst/>
          </a:prstGeom>
          <a:noFill/>
          <a:ln w="9525">
            <a:noFill/>
            <a:miter lim="800000"/>
            <a:headEnd/>
            <a:tailEnd/>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5414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 name="TextBox 4"/>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0164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7" name="TextBox 6"/>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5785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pic>
        <p:nvPicPr>
          <p:cNvPr id="5" name="tom-false-pf.jpg"/>
          <p:cNvPicPr/>
          <p:nvPr/>
        </p:nvPicPr>
        <p:blipFill>
          <a:blip r:embed="rId4">
            <a:extLst/>
          </a:blip>
          <a:srcRect l="4618" t="4046" r="4846" b="25065"/>
          <a:stretch>
            <a:fillRect/>
          </a:stretch>
        </p:blipFill>
        <p:spPr>
          <a:xfrm rot="21180000">
            <a:off x="6779513" y="1336420"/>
            <a:ext cx="895351" cy="569120"/>
          </a:xfrm>
          <a:prstGeom prst="rect">
            <a:avLst/>
          </a:prstGeom>
          <a:ln w="12700">
            <a:miter lim="400000"/>
          </a:ln>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8" name="TextBox 7"/>
          <p:cNvSpPr txBox="1"/>
          <p:nvPr/>
        </p:nvSpPr>
        <p:spPr>
          <a:xfrm>
            <a:off x="6952636" y="4715948"/>
            <a:ext cx="1048364" cy="184666"/>
          </a:xfrm>
          <a:prstGeom prst="rect">
            <a:avLst/>
          </a:prstGeom>
          <a:noFill/>
        </p:spPr>
        <p:txBody>
          <a:bodyPr wrap="none" lIns="0" tIns="0" rIns="0" bIns="0" rtlCol="0">
            <a:spAutoFit/>
          </a:bodyPr>
          <a:lstStyle/>
          <a:p>
            <a:r>
              <a:rPr lang="en-US" sz="1200" dirty="0" smtClean="0">
                <a:latin typeface="Garamond" panose="02020404030301010803" pitchFamily="18" charset="0"/>
              </a:rPr>
              <a:t>Source: Bill Adair</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6625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7681643" y="123084"/>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smtClean="0"/>
              <a:t>ClaimBuster</a:t>
            </a:r>
            <a:endParaRPr lang="en-US" dirty="0"/>
          </a:p>
        </p:txBody>
      </p:sp>
      <p:pic>
        <p:nvPicPr>
          <p:cNvPr id="2053" name="Picture 5" descr="magnifying glass"/>
          <p:cNvPicPr>
            <a:picLocks noChangeAspect="1" noChangeArrowheads="1"/>
          </p:cNvPicPr>
          <p:nvPr/>
        </p:nvPicPr>
        <p:blipFill>
          <a:blip r:embed="rId2"/>
          <a:srcRect/>
          <a:stretch>
            <a:fillRect/>
          </a:stretch>
        </p:blipFill>
        <p:spPr bwMode="auto">
          <a:xfrm>
            <a:off x="3427753" y="3090604"/>
            <a:ext cx="1248398" cy="772657"/>
          </a:xfrm>
          <a:prstGeom prst="rect">
            <a:avLst/>
          </a:prstGeom>
          <a:noFill/>
        </p:spPr>
      </p:pic>
      <p:sp>
        <p:nvSpPr>
          <p:cNvPr id="24" name="TextBox 23"/>
          <p:cNvSpPr txBox="1"/>
          <p:nvPr/>
        </p:nvSpPr>
        <p:spPr>
          <a:xfrm>
            <a:off x="609826" y="3581132"/>
            <a:ext cx="2954654" cy="564257"/>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assist data </a:t>
            </a:r>
            <a:r>
              <a:rPr lang="en-US" sz="2000" dirty="0">
                <a:latin typeface="Garamond" panose="02020404030301010803" pitchFamily="18" charset="0"/>
              </a:rPr>
              <a:t>analysis; s</a:t>
            </a:r>
            <a:r>
              <a:rPr lang="en-US" sz="2000" dirty="0" smtClean="0">
                <a:latin typeface="Garamond" panose="02020404030301010803" pitchFamily="18" charset="0"/>
              </a:rPr>
              <a:t>olicit </a:t>
            </a:r>
            <a:r>
              <a:rPr lang="en-US" sz="2000" dirty="0">
                <a:latin typeface="Garamond" panose="02020404030301010803" pitchFamily="18" charset="0"/>
              </a:rPr>
              <a:t>analyses from </a:t>
            </a:r>
            <a:r>
              <a:rPr lang="en-US" sz="2000" dirty="0" smtClean="0">
                <a:latin typeface="Garamond" panose="02020404030301010803" pitchFamily="18" charset="0"/>
              </a:rPr>
              <a:t>professionals</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p</a:t>
            </a:r>
            <a:r>
              <a:rPr lang="en-US" sz="2000" dirty="0" smtClean="0">
                <a:latin typeface="Garamond" panose="02020404030301010803" pitchFamily="18" charset="0"/>
              </a:rPr>
              <a:t>olitical </a:t>
            </a:r>
            <a:r>
              <a:rPr lang="en-US" sz="2000" dirty="0">
                <a:latin typeface="Garamond" panose="02020404030301010803" pitchFamily="18" charset="0"/>
              </a:rPr>
              <a:t>discourses </a:t>
            </a:r>
            <a:r>
              <a:rPr lang="en-US" sz="2000" dirty="0" smtClean="0">
                <a:latin typeface="Garamond" panose="02020404030301010803" pitchFamily="18" charset="0"/>
              </a:rPr>
              <a:t>(debates, interviews), advertisements, live events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05060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28506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59756" y="3208892"/>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88300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bwMode="auto">
          <a:xfrm>
            <a:off x="2686050" y="918986"/>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7681643" y="123084"/>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smtClean="0"/>
              <a:t>ClaimBuster</a:t>
            </a:r>
            <a:endParaRPr lang="en-US" dirty="0"/>
          </a:p>
        </p:txBody>
      </p:sp>
      <p:pic>
        <p:nvPicPr>
          <p:cNvPr id="2053" name="Picture 5" descr="magnifying glass"/>
          <p:cNvPicPr>
            <a:picLocks noChangeAspect="1" noChangeArrowheads="1"/>
          </p:cNvPicPr>
          <p:nvPr/>
        </p:nvPicPr>
        <p:blipFill>
          <a:blip r:embed="rId2"/>
          <a:srcRect/>
          <a:stretch>
            <a:fillRect/>
          </a:stretch>
        </p:blipFill>
        <p:spPr bwMode="auto">
          <a:xfrm>
            <a:off x="3427753" y="3090604"/>
            <a:ext cx="1248398" cy="772657"/>
          </a:xfrm>
          <a:prstGeom prst="rect">
            <a:avLst/>
          </a:prstGeom>
          <a:noFill/>
        </p:spPr>
      </p:pic>
      <p:sp>
        <p:nvSpPr>
          <p:cNvPr id="24" name="TextBox 23"/>
          <p:cNvSpPr txBox="1"/>
          <p:nvPr/>
        </p:nvSpPr>
        <p:spPr>
          <a:xfrm>
            <a:off x="609826" y="3581132"/>
            <a:ext cx="2954654" cy="564257"/>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assist data </a:t>
            </a:r>
            <a:r>
              <a:rPr lang="en-US" sz="2000" dirty="0">
                <a:latin typeface="Garamond" panose="02020404030301010803" pitchFamily="18" charset="0"/>
              </a:rPr>
              <a:t>analysis; s</a:t>
            </a:r>
            <a:r>
              <a:rPr lang="en-US" sz="2000" dirty="0" smtClean="0">
                <a:latin typeface="Garamond" panose="02020404030301010803" pitchFamily="18" charset="0"/>
              </a:rPr>
              <a:t>olicit </a:t>
            </a:r>
            <a:r>
              <a:rPr lang="en-US" sz="2000" dirty="0">
                <a:latin typeface="Garamond" panose="02020404030301010803" pitchFamily="18" charset="0"/>
              </a:rPr>
              <a:t>analyses from </a:t>
            </a:r>
            <a:r>
              <a:rPr lang="en-US" sz="2000" dirty="0" smtClean="0">
                <a:latin typeface="Garamond" panose="02020404030301010803" pitchFamily="18" charset="0"/>
              </a:rPr>
              <a:t>professionals</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p</a:t>
            </a:r>
            <a:r>
              <a:rPr lang="en-US" sz="2000" dirty="0" smtClean="0">
                <a:latin typeface="Garamond" panose="02020404030301010803" pitchFamily="18" charset="0"/>
              </a:rPr>
              <a:t>olitical </a:t>
            </a:r>
            <a:r>
              <a:rPr lang="en-US" sz="2000" dirty="0">
                <a:latin typeface="Garamond" panose="02020404030301010803" pitchFamily="18" charset="0"/>
              </a:rPr>
              <a:t>discourses </a:t>
            </a:r>
            <a:r>
              <a:rPr lang="en-US" sz="2000" dirty="0" smtClean="0">
                <a:latin typeface="Garamond" panose="02020404030301010803" pitchFamily="18" charset="0"/>
              </a:rPr>
              <a:t>(debates, interviews), advertisements, live events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05060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28506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59756" y="3208892"/>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3" name="Oval 32"/>
          <p:cNvSpPr/>
          <p:nvPr/>
        </p:nvSpPr>
        <p:spPr bwMode="auto">
          <a:xfrm>
            <a:off x="2375806" y="2053959"/>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Oval 33"/>
          <p:cNvSpPr/>
          <p:nvPr/>
        </p:nvSpPr>
        <p:spPr bwMode="auto">
          <a:xfrm>
            <a:off x="4323065" y="1861448"/>
            <a:ext cx="1088805"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p:cNvSpPr/>
          <p:nvPr/>
        </p:nvSpPr>
        <p:spPr bwMode="auto">
          <a:xfrm>
            <a:off x="485002" y="3520474"/>
            <a:ext cx="202007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TextBox 4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0279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886397"/>
          </a:xfrm>
        </p:spPr>
        <p:txBody>
          <a:bodyPr/>
          <a:lstStyle/>
          <a:p>
            <a:r>
              <a:rPr lang="en-US" sz="3200" dirty="0" smtClean="0">
                <a:solidFill>
                  <a:schemeClr val="accent5">
                    <a:lumMod val="75000"/>
                  </a:schemeClr>
                </a:solidFill>
                <a:latin typeface="Garamond" panose="02020404030301010803" pitchFamily="18" charset="0"/>
              </a:rPr>
              <a:t>The Innovative </a:t>
            </a:r>
            <a:r>
              <a:rPr lang="en-US" sz="3200" dirty="0">
                <a:solidFill>
                  <a:schemeClr val="accent5">
                    <a:lumMod val="75000"/>
                  </a:schemeClr>
                </a:solidFill>
                <a:latin typeface="Garamond" panose="02020404030301010803" pitchFamily="18" charset="0"/>
              </a:rPr>
              <a:t>Database and Information Systems Research </a:t>
            </a:r>
            <a:r>
              <a:rPr lang="en-US" sz="3200" dirty="0"/>
              <a:t>(IDIR</a:t>
            </a:r>
            <a:r>
              <a:rPr lang="en-US" sz="3200" dirty="0" smtClean="0"/>
              <a:t>) Laboratory</a:t>
            </a:r>
            <a:endParaRPr lang="en-US" sz="32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2341" y="3859021"/>
            <a:ext cx="8363938" cy="1244610"/>
          </a:xfrm>
        </p:spPr>
        <p:txBody>
          <a:bodyPr numCol="2"/>
          <a:lstStyle/>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computational journalism</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crowdsourcing and human computation</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data exploration by ranking/skyline/preference queries</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database testing</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entity search and entity query</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graph database usability</a:t>
            </a:r>
            <a:endParaRPr lang="en-US" sz="2000" dirty="0">
              <a:solidFill>
                <a:schemeClr val="tx1"/>
              </a:solidFill>
              <a:latin typeface="Garamond" panose="02020404030301010803" pitchFamily="18" charset="0"/>
            </a:endParaRPr>
          </a:p>
        </p:txBody>
      </p:sp>
      <p:sp>
        <p:nvSpPr>
          <p:cNvPr id="4" name="Text Placeholder 2"/>
          <p:cNvSpPr txBox="1">
            <a:spLocks/>
          </p:cNvSpPr>
          <p:nvPr/>
        </p:nvSpPr>
        <p:spPr>
          <a:xfrm>
            <a:off x="382341" y="1054264"/>
            <a:ext cx="8363938" cy="2698431"/>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srgbClr val="F58026"/>
                </a:solidFill>
                <a:latin typeface="Garamond" panose="02020404030301010803" pitchFamily="18" charset="0"/>
              </a:rPr>
              <a:t>Research areas</a:t>
            </a:r>
          </a:p>
          <a:p>
            <a:pPr marL="342900" lvl="1" indent="-342900">
              <a:buFont typeface="Courier New" panose="02070309020205020404" pitchFamily="49" charset="0"/>
              <a:buChar char="o"/>
            </a:pPr>
            <a:r>
              <a:rPr lang="en-US" sz="2000" dirty="0" smtClean="0"/>
              <a:t>Big Data and Data Science (Database, Data Mining, Web Data Management, Information Retrieval)</a:t>
            </a:r>
          </a:p>
          <a:p>
            <a:r>
              <a:rPr lang="en-US" dirty="0" smtClean="0">
                <a:solidFill>
                  <a:srgbClr val="F58026"/>
                </a:solidFill>
                <a:latin typeface="Garamond" panose="02020404030301010803" pitchFamily="18" charset="0"/>
              </a:rPr>
              <a:t>Theme of current research</a:t>
            </a:r>
          </a:p>
          <a:p>
            <a:pPr marL="342900" lvl="1" indent="-342900">
              <a:buFont typeface="Courier New" panose="02070309020205020404" pitchFamily="49" charset="0"/>
              <a:buChar char="o"/>
            </a:pPr>
            <a:r>
              <a:rPr lang="en-US" sz="2000" dirty="0" smtClean="0"/>
              <a:t>building large-scale human-assisting and human-assisted data and information systems with high usability, low cost and applications for social good </a:t>
            </a:r>
          </a:p>
          <a:p>
            <a:r>
              <a:rPr lang="en-US" dirty="0" smtClean="0">
                <a:solidFill>
                  <a:srgbClr val="F58026"/>
                </a:solidFill>
                <a:latin typeface="Garamond" panose="02020404030301010803" pitchFamily="18" charset="0"/>
              </a:rPr>
              <a:t>Research directions</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25377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iCheck</a:t>
            </a:r>
            <a:r>
              <a:rPr lang="en-US" dirty="0" smtClean="0"/>
              <a:t> (Led by Duke)</a:t>
            </a:r>
            <a:endParaRPr lang="en-US" dirty="0">
              <a:solidFill>
                <a:srgbClr val="0064B1"/>
              </a:solidFill>
            </a:endParaRPr>
          </a:p>
        </p:txBody>
      </p:sp>
      <p:pic>
        <p:nvPicPr>
          <p:cNvPr id="21" name="Picture 2"/>
          <p:cNvPicPr>
            <a:picLocks noChangeAspect="1" noChangeArrowheads="1"/>
          </p:cNvPicPr>
          <p:nvPr/>
        </p:nvPicPr>
        <p:blipFill>
          <a:blip r:embed="rId2"/>
          <a:srcRect/>
          <a:stretch>
            <a:fillRect/>
          </a:stretch>
        </p:blipFill>
        <p:spPr bwMode="auto">
          <a:xfrm>
            <a:off x="228902" y="1254752"/>
            <a:ext cx="8915098" cy="3888748"/>
          </a:xfrm>
          <a:prstGeom prst="rect">
            <a:avLst/>
          </a:prstGeom>
          <a:noFill/>
          <a:ln w="9525">
            <a:noFill/>
            <a:miter lim="800000"/>
            <a:headEnd/>
            <a:tailEnd/>
          </a:ln>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884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iCheck</a:t>
            </a:r>
            <a:r>
              <a:rPr lang="en-US" dirty="0"/>
              <a:t> </a:t>
            </a:r>
            <a:r>
              <a:rPr lang="en-US" dirty="0" smtClean="0"/>
              <a:t>(Led </a:t>
            </a:r>
            <a:r>
              <a:rPr lang="en-US" dirty="0"/>
              <a:t>by Duke)</a:t>
            </a:r>
            <a:endParaRPr lang="en-US" dirty="0">
              <a:solidFill>
                <a:srgbClr val="0064B1"/>
              </a:solidFill>
            </a:endParaRPr>
          </a:p>
        </p:txBody>
      </p:sp>
      <p:pic>
        <p:nvPicPr>
          <p:cNvPr id="4" name="Picture 2"/>
          <p:cNvPicPr>
            <a:picLocks noChangeAspect="1" noChangeArrowheads="1"/>
          </p:cNvPicPr>
          <p:nvPr/>
        </p:nvPicPr>
        <p:blipFill>
          <a:blip r:embed="rId2"/>
          <a:srcRect/>
          <a:stretch>
            <a:fillRect/>
          </a:stretch>
        </p:blipFill>
        <p:spPr bwMode="auto">
          <a:xfrm>
            <a:off x="23853" y="1015524"/>
            <a:ext cx="9058125" cy="3173819"/>
          </a:xfrm>
          <a:prstGeom prst="rect">
            <a:avLst/>
          </a:prstGeom>
          <a:noFill/>
          <a:ln w="9525">
            <a:noFill/>
            <a:miter lim="800000"/>
            <a:headEnd/>
            <a:tailEnd/>
          </a:ln>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047870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ClaimBuster to be 2016-Ready</a:t>
            </a:r>
            <a:endParaRPr lang="en-US" dirty="0">
              <a:solidFill>
                <a:srgbClr val="0064B1"/>
              </a:solidFill>
            </a:endParaRPr>
          </a:p>
        </p:txBody>
      </p:sp>
      <p:sp>
        <p:nvSpPr>
          <p:cNvPr id="21" name="TextBox 20"/>
          <p:cNvSpPr txBox="1"/>
          <p:nvPr/>
        </p:nvSpPr>
        <p:spPr>
          <a:xfrm>
            <a:off x="4998618" y="1893554"/>
            <a:ext cx="1765189"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Factual claims recommended to be checked</a:t>
            </a:r>
          </a:p>
        </p:txBody>
      </p:sp>
      <p:sp>
        <p:nvSpPr>
          <p:cNvPr id="22" name="Right Arrow 21"/>
          <p:cNvSpPr/>
          <p:nvPr/>
        </p:nvSpPr>
        <p:spPr bwMode="auto">
          <a:xfrm>
            <a:off x="2049753"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3" name="Right Arrow 22"/>
          <p:cNvSpPr/>
          <p:nvPr/>
        </p:nvSpPr>
        <p:spPr bwMode="auto">
          <a:xfrm>
            <a:off x="452514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4" name="Right Arrow 23"/>
          <p:cNvSpPr/>
          <p:nvPr/>
        </p:nvSpPr>
        <p:spPr bwMode="auto">
          <a:xfrm>
            <a:off x="680616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pic>
        <p:nvPicPr>
          <p:cNvPr id="26" name="Picture 3" descr="C:\Users\Chengkai\AppData\Local\Temp\Rar$DR03.704\downloads\original-6017-5295379.png"/>
          <p:cNvPicPr>
            <a:picLocks noChangeAspect="1" noChangeArrowheads="1"/>
          </p:cNvPicPr>
          <p:nvPr/>
        </p:nvPicPr>
        <p:blipFill>
          <a:blip r:embed="rId2"/>
          <a:srcRect/>
          <a:stretch>
            <a:fillRect/>
          </a:stretch>
        </p:blipFill>
        <p:spPr bwMode="auto">
          <a:xfrm>
            <a:off x="2393343" y="1337827"/>
            <a:ext cx="2282023" cy="1901292"/>
          </a:xfrm>
          <a:prstGeom prst="rect">
            <a:avLst/>
          </a:prstGeom>
          <a:noFill/>
        </p:spPr>
      </p:pic>
      <p:sp>
        <p:nvSpPr>
          <p:cNvPr id="27" name="TextBox 26"/>
          <p:cNvSpPr txBox="1"/>
          <p:nvPr/>
        </p:nvSpPr>
        <p:spPr>
          <a:xfrm>
            <a:off x="485040" y="2358703"/>
            <a:ext cx="1383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2016 </a:t>
            </a:r>
          </a:p>
          <a:p>
            <a:pPr>
              <a:lnSpc>
                <a:spcPts val="2200"/>
              </a:lnSpc>
            </a:pPr>
            <a:r>
              <a:rPr lang="en-US" sz="2400" dirty="0" smtClean="0">
                <a:latin typeface="Garamond" panose="02020404030301010803" pitchFamily="18" charset="0"/>
              </a:rPr>
              <a:t>Presidential </a:t>
            </a:r>
          </a:p>
          <a:p>
            <a:pPr>
              <a:lnSpc>
                <a:spcPts val="2200"/>
              </a:lnSpc>
            </a:pPr>
            <a:r>
              <a:rPr lang="en-US" sz="2400" dirty="0" smtClean="0">
                <a:latin typeface="Garamond" panose="02020404030301010803" pitchFamily="18" charset="0"/>
              </a:rPr>
              <a:t>Debates</a:t>
            </a:r>
          </a:p>
        </p:txBody>
      </p:sp>
      <p:pic>
        <p:nvPicPr>
          <p:cNvPr id="28" name="Picture 5" descr="magnifying glass"/>
          <p:cNvPicPr>
            <a:picLocks noChangeAspect="1" noChangeArrowheads="1"/>
          </p:cNvPicPr>
          <p:nvPr/>
        </p:nvPicPr>
        <p:blipFill>
          <a:blip r:embed="rId3"/>
          <a:srcRect/>
          <a:stretch>
            <a:fillRect/>
          </a:stretch>
        </p:blipFill>
        <p:spPr bwMode="auto">
          <a:xfrm>
            <a:off x="7362850" y="1489547"/>
            <a:ext cx="1248398" cy="772657"/>
          </a:xfrm>
          <a:prstGeom prst="rect">
            <a:avLst/>
          </a:prstGeom>
          <a:noFill/>
        </p:spPr>
      </p:pic>
      <p:sp>
        <p:nvSpPr>
          <p:cNvPr id="29" name="TextBox 28"/>
          <p:cNvSpPr txBox="1"/>
          <p:nvPr/>
        </p:nvSpPr>
        <p:spPr>
          <a:xfrm>
            <a:off x="7372288" y="2366656"/>
            <a:ext cx="1310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Journalists investigate the claims</a:t>
            </a:r>
          </a:p>
        </p:txBody>
      </p:sp>
      <p:sp>
        <p:nvSpPr>
          <p:cNvPr id="33" name="TextBox 32"/>
          <p:cNvSpPr txBox="1"/>
          <p:nvPr/>
        </p:nvSpPr>
        <p:spPr>
          <a:xfrm>
            <a:off x="466297" y="3197585"/>
            <a:ext cx="1712826" cy="738664"/>
          </a:xfrm>
          <a:prstGeom prst="rect">
            <a:avLst/>
          </a:prstGeom>
          <a:noFill/>
        </p:spPr>
        <p:txBody>
          <a:bodyPr wrap="square" lIns="0" tIns="0" rIns="0" bIns="0" rtlCol="0">
            <a:spAutoFit/>
          </a:bodyPr>
          <a:lstStyle/>
          <a:p>
            <a:r>
              <a:rPr lang="en-US" sz="1600" dirty="0" smtClean="0">
                <a:latin typeface="Garamond" panose="02020404030301010803" pitchFamily="18" charset="0"/>
              </a:rPr>
              <a:t>(Speeches, </a:t>
            </a:r>
            <a:r>
              <a:rPr lang="en-US" sz="1600" dirty="0">
                <a:latin typeface="Garamond" panose="02020404030301010803" pitchFamily="18" charset="0"/>
              </a:rPr>
              <a:t>debates, interviews, </a:t>
            </a:r>
            <a:r>
              <a:rPr lang="en-US" sz="1600" dirty="0" smtClean="0">
                <a:latin typeface="Garamond" panose="02020404030301010803" pitchFamily="18" charset="0"/>
              </a:rPr>
              <a:t>social </a:t>
            </a:r>
            <a:r>
              <a:rPr lang="en-US" sz="1600" dirty="0">
                <a:latin typeface="Garamond" panose="02020404030301010803" pitchFamily="18" charset="0"/>
              </a:rPr>
              <a:t>media, </a:t>
            </a:r>
            <a:r>
              <a:rPr lang="en-US" sz="1600" dirty="0" smtClean="0">
                <a:latin typeface="Garamond" panose="02020404030301010803" pitchFamily="18" charset="0"/>
              </a:rPr>
              <a:t>news)</a:t>
            </a:r>
          </a:p>
        </p:txBody>
      </p:sp>
      <p:sp>
        <p:nvSpPr>
          <p:cNvPr id="3" name="Rectangle 2"/>
          <p:cNvSpPr/>
          <p:nvPr/>
        </p:nvSpPr>
        <p:spPr>
          <a:xfrm>
            <a:off x="7325963" y="3239119"/>
            <a:ext cx="1403170" cy="830997"/>
          </a:xfrm>
          <a:prstGeom prst="rect">
            <a:avLst/>
          </a:prstGeom>
        </p:spPr>
        <p:txBody>
          <a:bodyPr wrap="square">
            <a:spAutoFit/>
          </a:bodyPr>
          <a:lstStyle/>
          <a:p>
            <a:r>
              <a:rPr lang="en-US" sz="1600" dirty="0" smtClean="0">
                <a:latin typeface="Garamond" panose="02020404030301010803" pitchFamily="18" charset="0"/>
              </a:rPr>
              <a:t>(or checked </a:t>
            </a:r>
            <a:r>
              <a:rPr lang="en-US" sz="1600" dirty="0">
                <a:latin typeface="Garamond" panose="02020404030301010803" pitchFamily="18" charset="0"/>
              </a:rPr>
              <a:t>by </a:t>
            </a:r>
            <a:r>
              <a:rPr lang="en-US" sz="1600" dirty="0" smtClean="0">
                <a:latin typeface="Garamond" panose="02020404030301010803" pitchFamily="18" charset="0"/>
              </a:rPr>
              <a:t>algorithms, citizens, crowd)</a:t>
            </a:r>
            <a:endParaRPr lang="en-US" sz="1600" dirty="0">
              <a:latin typeface="Garamond" panose="02020404030301010803" pitchFamily="18" charset="0"/>
            </a:endParaRPr>
          </a:p>
        </p:txBody>
      </p:sp>
      <p:sp>
        <p:nvSpPr>
          <p:cNvPr id="14" name="TextBox 1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026" name="Picture 2" descr="http://sharing.kitsapsun.com/shareccct/photo/2015/09/16/APTOPIX%20GOP%202016%20Deba_Sain_1442459122358_24092929_ver1.0_900_675_1442461267087_24095257_ver1.0_640_4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5" y="1307130"/>
            <a:ext cx="1618710" cy="98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9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2588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713" y="3201035"/>
            <a:ext cx="1424869" cy="830997"/>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Presidential Debate Transcripts</a:t>
            </a:r>
          </a:p>
        </p:txBody>
      </p:sp>
      <p:sp>
        <p:nvSpPr>
          <p:cNvPr id="8" name="Can 7"/>
          <p:cNvSpPr/>
          <p:nvPr/>
        </p:nvSpPr>
        <p:spPr bwMode="auto">
          <a:xfrm>
            <a:off x="2105129" y="2512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Ground Truth</a:t>
            </a:r>
            <a:endParaRPr lang="en-US" sz="1800" spc="-50" dirty="0">
              <a:solidFill>
                <a:srgbClr val="000000"/>
              </a:solidFill>
              <a:latin typeface="Garamond" panose="02020404030301010803" pitchFamily="18" charset="0"/>
              <a:ea typeface="Segoe UI" pitchFamily="34" charset="0"/>
              <a:cs typeface="Segoe UI" pitchFamily="34" charset="0"/>
            </a:endParaRPr>
          </a:p>
        </p:txBody>
      </p:sp>
      <p:sp>
        <p:nvSpPr>
          <p:cNvPr id="14" name="Text Placeholder 1"/>
          <p:cNvSpPr>
            <a:spLocks noGrp="1"/>
          </p:cNvSpPr>
          <p:nvPr>
            <p:ph type="body" sz="quarter" idx="10"/>
          </p:nvPr>
        </p:nvSpPr>
        <p:spPr>
          <a:xfrm>
            <a:off x="384673" y="342900"/>
            <a:ext cx="8423524" cy="1113446"/>
          </a:xfrm>
        </p:spPr>
        <p:txBody>
          <a:bodyPr/>
          <a:lstStyle/>
          <a:p>
            <a:r>
              <a:rPr lang="en-US" sz="4000" dirty="0" smtClean="0">
                <a:solidFill>
                  <a:srgbClr val="0064B1"/>
                </a:solidFill>
                <a:latin typeface="Garamond" panose="02020404030301010803" pitchFamily="18" charset="0"/>
              </a:rPr>
              <a:t>Finding Important Factual Claims: A Classification Problem</a:t>
            </a:r>
            <a:endParaRPr lang="en-US" sz="4000" dirty="0">
              <a:solidFill>
                <a:srgbClr val="0064B1"/>
              </a:solidFill>
              <a:latin typeface="Garamond" panose="02020404030301010803" pitchFamily="18" charset="0"/>
            </a:endParaRPr>
          </a:p>
        </p:txBody>
      </p:sp>
      <p:cxnSp>
        <p:nvCxnSpPr>
          <p:cNvPr id="10" name="Straight Arrow Connector 9"/>
          <p:cNvCxnSpPr>
            <a:stCxn id="1028" idx="3"/>
            <a:endCxn id="8" idx="2"/>
          </p:cNvCxnSpPr>
          <p:nvPr/>
        </p:nvCxnSpPr>
        <p:spPr>
          <a:xfrm>
            <a:off x="938036" y="2853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59" y="2039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93" y="2039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827" y="2039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97810" y="2302038"/>
            <a:ext cx="1228494"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Human Annotation</a:t>
            </a:r>
          </a:p>
        </p:txBody>
      </p:sp>
      <p:sp>
        <p:nvSpPr>
          <p:cNvPr id="31" name="Rectangle 30"/>
          <p:cNvSpPr/>
          <p:nvPr/>
        </p:nvSpPr>
        <p:spPr bwMode="auto">
          <a:xfrm>
            <a:off x="4146139" y="2597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Feature Vectors</a:t>
            </a:r>
            <a:endParaRPr lang="en-US" sz="1800" spc="-50" dirty="0">
              <a:solidFill>
                <a:srgbClr val="000000"/>
              </a:solidFill>
              <a:latin typeface="Garamond" panose="02020404030301010803" pitchFamily="18" charset="0"/>
              <a:ea typeface="Segoe UI" pitchFamily="34" charset="0"/>
              <a:cs typeface="Segoe UI" pitchFamily="34" charset="0"/>
            </a:endParaRPr>
          </a:p>
        </p:txBody>
      </p:sp>
      <p:cxnSp>
        <p:nvCxnSpPr>
          <p:cNvPr id="36" name="Straight Arrow Connector 35"/>
          <p:cNvCxnSpPr>
            <a:stCxn id="8" idx="4"/>
            <a:endCxn id="31" idx="1"/>
          </p:cNvCxnSpPr>
          <p:nvPr/>
        </p:nvCxnSpPr>
        <p:spPr>
          <a:xfrm>
            <a:off x="2956720" y="2853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91334" y="2292177"/>
            <a:ext cx="1282090"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Feature Extraction</a:t>
            </a:r>
          </a:p>
        </p:txBody>
      </p:sp>
      <p:pic>
        <p:nvPicPr>
          <p:cNvPr id="1037" name="Picture 13" descr="https://sendgrid.com/blog/wp-content/uploads/2014/11/AlchemyAPI-logo-220-squ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679" y="1855288"/>
            <a:ext cx="558599" cy="4189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760" y="1885549"/>
            <a:ext cx="768925" cy="38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7" name="Straight Arrow Connector 46"/>
          <p:cNvCxnSpPr>
            <a:stCxn id="31" idx="3"/>
            <a:endCxn id="21" idx="1"/>
          </p:cNvCxnSpPr>
          <p:nvPr/>
        </p:nvCxnSpPr>
        <p:spPr>
          <a:xfrm flipV="1">
            <a:off x="4977412" y="2853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20892" y="2287463"/>
            <a:ext cx="923096"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6"/>
          <a:srcRect/>
          <a:stretch>
            <a:fillRect/>
          </a:stretch>
        </p:blipFill>
        <p:spPr bwMode="auto">
          <a:xfrm>
            <a:off x="5968137" y="1127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7"/>
          <a:srcRect/>
          <a:stretch>
            <a:fillRect/>
          </a:stretch>
        </p:blipFill>
        <p:spPr bwMode="auto">
          <a:xfrm>
            <a:off x="6019184" y="2329492"/>
            <a:ext cx="1257561" cy="1047750"/>
          </a:xfrm>
          <a:prstGeom prst="rect">
            <a:avLst/>
          </a:prstGeom>
          <a:noFill/>
        </p:spPr>
      </p:pic>
      <p:sp>
        <p:nvSpPr>
          <p:cNvPr id="22" name="TextBox 21"/>
          <p:cNvSpPr txBox="1"/>
          <p:nvPr/>
        </p:nvSpPr>
        <p:spPr>
          <a:xfrm>
            <a:off x="7427104" y="1068779"/>
            <a:ext cx="1383521" cy="862224"/>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2016 </a:t>
            </a:r>
          </a:p>
          <a:p>
            <a:pPr>
              <a:lnSpc>
                <a:spcPts val="2200"/>
              </a:lnSpc>
            </a:pPr>
            <a:r>
              <a:rPr lang="en-US" sz="1800" dirty="0" smtClean="0">
                <a:latin typeface="Garamond" panose="02020404030301010803" pitchFamily="18" charset="0"/>
              </a:rPr>
              <a:t>Presidential </a:t>
            </a:r>
          </a:p>
          <a:p>
            <a:pPr>
              <a:lnSpc>
                <a:spcPts val="2200"/>
              </a:lnSpc>
            </a:pPr>
            <a:r>
              <a:rPr lang="en-US" sz="1800" dirty="0" smtClean="0">
                <a:latin typeface="Garamond" panose="02020404030301010803" pitchFamily="18" charset="0"/>
              </a:rPr>
              <a:t>Debates</a:t>
            </a:r>
          </a:p>
        </p:txBody>
      </p:sp>
      <p:cxnSp>
        <p:nvCxnSpPr>
          <p:cNvPr id="35" name="Straight Arrow Connector 34"/>
          <p:cNvCxnSpPr>
            <a:stCxn id="20" idx="2"/>
            <a:endCxn id="21" idx="0"/>
          </p:cNvCxnSpPr>
          <p:nvPr/>
        </p:nvCxnSpPr>
        <p:spPr>
          <a:xfrm>
            <a:off x="6647964" y="1895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8"/>
          <a:srcRect/>
          <a:stretch>
            <a:fillRect/>
          </a:stretch>
        </p:blipFill>
        <p:spPr bwMode="auto">
          <a:xfrm>
            <a:off x="7771777" y="2469707"/>
            <a:ext cx="1248398" cy="772657"/>
          </a:xfrm>
          <a:prstGeom prst="rect">
            <a:avLst/>
          </a:prstGeom>
          <a:noFill/>
        </p:spPr>
      </p:pic>
      <p:sp>
        <p:nvSpPr>
          <p:cNvPr id="39" name="TextBox 38"/>
          <p:cNvSpPr txBox="1"/>
          <p:nvPr/>
        </p:nvSpPr>
        <p:spPr>
          <a:xfrm>
            <a:off x="7895602" y="3366292"/>
            <a:ext cx="1310521" cy="558486"/>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76745" y="2853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51956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Dataset: Presidential Debate Transcripts</a:t>
            </a:r>
            <a:endParaRPr lang="en-US" sz="4400" dirty="0">
              <a:solidFill>
                <a:srgbClr val="0064B1"/>
              </a:solidFill>
            </a:endParaRPr>
          </a:p>
        </p:txBody>
      </p:sp>
      <p:sp>
        <p:nvSpPr>
          <p:cNvPr id="3" name="Text Placeholder 2"/>
          <p:cNvSpPr>
            <a:spLocks noGrp="1"/>
          </p:cNvSpPr>
          <p:nvPr>
            <p:ph type="body" sz="quarter" idx="10"/>
          </p:nvPr>
        </p:nvSpPr>
        <p:spPr>
          <a:xfrm>
            <a:off x="389435" y="1059490"/>
            <a:ext cx="8573589" cy="2019784"/>
          </a:xfrm>
        </p:spPr>
        <p:txBody>
          <a:bodyPr/>
          <a:lstStyle/>
          <a:p>
            <a:pPr marL="342900" lvl="1" indent="-342900">
              <a:buFont typeface="Courier New" panose="02070309020205020404" pitchFamily="49" charset="0"/>
              <a:buChar char="o"/>
            </a:pPr>
            <a:r>
              <a:rPr lang="en-US" sz="2800" dirty="0" smtClean="0"/>
              <a:t>Source</a:t>
            </a:r>
            <a:r>
              <a:rPr lang="en-US" sz="2800" dirty="0"/>
              <a:t>: </a:t>
            </a:r>
            <a:r>
              <a:rPr lang="en-US" sz="2800" dirty="0">
                <a:hlinkClick r:id="rId3"/>
              </a:rPr>
              <a:t>http://www.debates.org/index.php?page=debate-transcripts</a:t>
            </a:r>
            <a:r>
              <a:rPr lang="en-US" sz="2800" dirty="0"/>
              <a:t> </a:t>
            </a:r>
          </a:p>
          <a:p>
            <a:pPr marL="342900" lvl="1" indent="-342900">
              <a:buFont typeface="Courier New" panose="02070309020205020404" pitchFamily="49" charset="0"/>
              <a:buChar char="o"/>
            </a:pPr>
            <a:r>
              <a:rPr lang="en-US" sz="2800" dirty="0"/>
              <a:t>All 30 debates (11 elections) in history: 1960, 1976—2012</a:t>
            </a:r>
          </a:p>
          <a:p>
            <a:pPr marL="342900" lvl="1" indent="-342900">
              <a:buFont typeface="Courier New" panose="02070309020205020404" pitchFamily="49" charset="0"/>
              <a:buChar char="o"/>
            </a:pPr>
            <a:r>
              <a:rPr lang="en-US" sz="2800" dirty="0"/>
              <a:t>20k sentences by presidential candidates: removed very short (&lt; 5 words) </a:t>
            </a:r>
            <a:r>
              <a:rPr lang="en-US" sz="2800" dirty="0" smtClean="0"/>
              <a:t>sentences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640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3218830"/>
          </a:xfrm>
        </p:spPr>
        <p:txBody>
          <a:bodyPr/>
          <a:lstStyle/>
          <a:p>
            <a:r>
              <a:rPr lang="en-US" sz="2800" dirty="0" smtClean="0"/>
              <a:t>Important </a:t>
            </a:r>
            <a:r>
              <a:rPr lang="en-US" sz="2800" dirty="0"/>
              <a:t>factual </a:t>
            </a:r>
            <a:r>
              <a:rPr lang="en-US" sz="2800" dirty="0" smtClean="0"/>
              <a:t>claims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We spend less on the military today than at any time in our history</a:t>
            </a:r>
            <a:r>
              <a:rPr lang="en-US" sz="2000" dirty="0" smtClean="0">
                <a:solidFill>
                  <a:schemeClr val="tx1"/>
                </a:solidFill>
              </a:rPr>
              <a:t>.”     “</a:t>
            </a:r>
            <a:r>
              <a:rPr lang="en-US" sz="2000" dirty="0">
                <a:solidFill>
                  <a:schemeClr val="tx1"/>
                </a:solidFill>
              </a:rPr>
              <a:t>The President’s position on gay marriage has changed</a:t>
            </a:r>
            <a:r>
              <a:rPr lang="en-US" sz="2000" dirty="0" smtClean="0">
                <a:solidFill>
                  <a:schemeClr val="tx1"/>
                </a:solidFill>
              </a:rPr>
              <a:t>.”     “</a:t>
            </a:r>
            <a:r>
              <a:rPr lang="en-US" sz="2000" dirty="0">
                <a:solidFill>
                  <a:schemeClr val="tx1"/>
                </a:solidFill>
              </a:rPr>
              <a:t>More people are unemployed today than four years ago</a:t>
            </a:r>
            <a:r>
              <a:rPr lang="en-US" sz="2000" dirty="0" smtClean="0">
                <a:solidFill>
                  <a:schemeClr val="tx1"/>
                </a:solidFill>
              </a:rPr>
              <a:t>.”</a:t>
            </a:r>
          </a:p>
          <a:p>
            <a:r>
              <a:rPr lang="en-US" sz="2800" dirty="0" smtClean="0"/>
              <a:t>Unimportant </a:t>
            </a:r>
            <a:r>
              <a:rPr lang="en-US" sz="2800" dirty="0"/>
              <a:t>factual claims</a:t>
            </a:r>
            <a:endParaRPr lang="en-US" sz="2800" dirty="0">
              <a:solidFill>
                <a:schemeClr val="tx1"/>
              </a:solidFill>
            </a:endParaRPr>
          </a:p>
          <a:p>
            <a:r>
              <a:rPr lang="en-US" sz="2000" dirty="0" smtClean="0">
                <a:solidFill>
                  <a:schemeClr val="tx1"/>
                </a:solidFill>
              </a:rPr>
              <a:t>“</a:t>
            </a:r>
            <a:r>
              <a:rPr lang="en-US" sz="2000" dirty="0">
                <a:solidFill>
                  <a:schemeClr val="tx1"/>
                </a:solidFill>
              </a:rPr>
              <a:t>I was in Iowa yesterday</a:t>
            </a:r>
            <a:r>
              <a:rPr lang="en-US" sz="2000" dirty="0" smtClean="0">
                <a:solidFill>
                  <a:schemeClr val="tx1"/>
                </a:solidFill>
              </a:rPr>
              <a:t>.”    “</a:t>
            </a:r>
            <a:r>
              <a:rPr lang="en-US" sz="2000" dirty="0">
                <a:solidFill>
                  <a:schemeClr val="tx1"/>
                </a:solidFill>
              </a:rPr>
              <a:t>My mother enjoys cooking</a:t>
            </a:r>
            <a:r>
              <a:rPr lang="en-US" sz="2000" dirty="0" smtClean="0">
                <a:solidFill>
                  <a:schemeClr val="tx1"/>
                </a:solidFill>
              </a:rPr>
              <a:t>.”    “</a:t>
            </a:r>
            <a:r>
              <a:rPr lang="en-US" sz="2000" dirty="0">
                <a:solidFill>
                  <a:schemeClr val="tx1"/>
                </a:solidFill>
              </a:rPr>
              <a:t>I ran for President once before.”</a:t>
            </a:r>
          </a:p>
          <a:p>
            <a:r>
              <a:rPr lang="en-US" sz="2400" dirty="0" smtClean="0"/>
              <a:t>Sentences </a:t>
            </a:r>
            <a:r>
              <a:rPr lang="en-US" sz="2400" dirty="0"/>
              <a:t>with no factual claims (just opinions, questions &amp; declarations)</a:t>
            </a:r>
            <a:endParaRPr lang="en-US" sz="2400" dirty="0" smtClean="0">
              <a:solidFill>
                <a:schemeClr val="tx1"/>
              </a:solidFill>
            </a:endParaRPr>
          </a:p>
          <a:p>
            <a:r>
              <a:rPr lang="en-US" sz="2000" dirty="0" smtClean="0">
                <a:solidFill>
                  <a:schemeClr val="tx1"/>
                </a:solidFill>
              </a:rPr>
              <a:t>“</a:t>
            </a:r>
            <a:r>
              <a:rPr lang="en-US" sz="2000" dirty="0">
                <a:solidFill>
                  <a:schemeClr val="tx1"/>
                </a:solidFill>
              </a:rPr>
              <a:t>Iran must not get nuclear weapons</a:t>
            </a:r>
            <a:r>
              <a:rPr lang="en-US" sz="2000" dirty="0" smtClean="0">
                <a:solidFill>
                  <a:schemeClr val="tx1"/>
                </a:solidFill>
              </a:rPr>
              <a:t>.”    “</a:t>
            </a:r>
            <a:r>
              <a:rPr lang="en-US" sz="2000" dirty="0">
                <a:solidFill>
                  <a:schemeClr val="tx1"/>
                </a:solidFill>
              </a:rPr>
              <a:t>7% unemployment is too high</a:t>
            </a:r>
            <a:r>
              <a:rPr lang="en-US" sz="2000" dirty="0" smtClean="0">
                <a:solidFill>
                  <a:schemeClr val="tx1"/>
                </a:solidFill>
              </a:rPr>
              <a:t>.”    “</a:t>
            </a:r>
            <a:r>
              <a:rPr lang="en-US" sz="2000" dirty="0">
                <a:solidFill>
                  <a:schemeClr val="tx1"/>
                </a:solidFill>
              </a:rPr>
              <a:t>My opponent is wishy-washy</a:t>
            </a:r>
            <a:r>
              <a:rPr lang="en-US" sz="2000" dirty="0" smtClean="0">
                <a:solidFill>
                  <a:schemeClr val="tx1"/>
                </a:solidFill>
              </a:rPr>
              <a:t>.”    “</a:t>
            </a:r>
            <a:r>
              <a:rPr lang="en-US" sz="2000" dirty="0">
                <a:solidFill>
                  <a:schemeClr val="tx1"/>
                </a:solidFill>
              </a:rPr>
              <a:t>I will be tough on crime</a:t>
            </a:r>
            <a:r>
              <a:rPr lang="en-US" sz="2000" dirty="0" smtClean="0">
                <a:solidFill>
                  <a:schemeClr val="tx1"/>
                </a:solidFill>
              </a:rPr>
              <a:t>.”    "</a:t>
            </a:r>
            <a:r>
              <a:rPr lang="en-US" sz="2000" dirty="0">
                <a:solidFill>
                  <a:schemeClr val="tx1"/>
                </a:solidFill>
              </a:rPr>
              <a:t>Why should we do that</a:t>
            </a:r>
            <a:r>
              <a:rPr lang="en-US" sz="2000" dirty="0" smtClean="0">
                <a:solidFill>
                  <a:schemeClr val="tx1"/>
                </a:solidFill>
              </a:rPr>
              <a:t>?“    “</a:t>
            </a:r>
            <a:r>
              <a:rPr lang="en-US" sz="2000" dirty="0">
                <a:solidFill>
                  <a:schemeClr val="tx1"/>
                </a:solidFill>
              </a:rPr>
              <a:t>Hello, New Hampshire</a:t>
            </a:r>
            <a:r>
              <a:rPr lang="en-US" sz="2000" dirty="0" smtClean="0">
                <a:solidFill>
                  <a:schemeClr val="tx1"/>
                </a:solidFill>
              </a:rPr>
              <a:t>!”    “</a:t>
            </a:r>
            <a:r>
              <a:rPr lang="en-US" sz="2000" dirty="0">
                <a:solidFill>
                  <a:schemeClr val="tx1"/>
                </a:solidFill>
              </a:rPr>
              <a:t>Our plan is to reduce tax rate by 10</a:t>
            </a:r>
            <a:r>
              <a:rPr lang="en-US" sz="2000" dirty="0" smtClean="0">
                <a:solidFill>
                  <a:schemeClr val="tx1"/>
                </a:solidFill>
              </a:rPr>
              <a:t>%.”</a:t>
            </a:r>
            <a:endParaRPr lang="en-US" sz="2000" dirty="0">
              <a:solidFill>
                <a:schemeClr val="tx1"/>
              </a:solidFill>
            </a:endParaRPr>
          </a:p>
        </p:txBody>
      </p:sp>
      <p:sp>
        <p:nvSpPr>
          <p:cNvPr id="4" name="TextBox 3"/>
          <p:cNvSpPr txBox="1"/>
          <p:nvPr/>
        </p:nvSpPr>
        <p:spPr>
          <a:xfrm>
            <a:off x="358140" y="4240169"/>
            <a:ext cx="5175886" cy="861774"/>
          </a:xfrm>
          <a:prstGeom prst="rect">
            <a:avLst/>
          </a:prstGeom>
          <a:noFill/>
        </p:spPr>
        <p:txBody>
          <a:bodyPr wrap="square" lIns="0" tIns="0" rIns="0" bIns="0" rtlCol="0">
            <a:spAutoFit/>
          </a:bodyPr>
          <a:lstStyle/>
          <a:p>
            <a:r>
              <a:rPr lang="en-US" sz="2800" dirty="0" smtClean="0">
                <a:solidFill>
                  <a:schemeClr val="accent5">
                    <a:lumMod val="75000"/>
                  </a:schemeClr>
                </a:solidFill>
                <a:latin typeface="Garamond" panose="02020404030301010803" pitchFamily="18" charset="0"/>
              </a:rPr>
              <a:t>Goal: Given a future sentence, find the class it belongs to.</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75050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a:t>
            </a:r>
            <a:endParaRPr lang="en-US" sz="4000" dirty="0"/>
          </a:p>
        </p:txBody>
      </p:sp>
      <p:sp>
        <p:nvSpPr>
          <p:cNvPr id="3" name="Text Placeholder 2"/>
          <p:cNvSpPr>
            <a:spLocks noGrp="1"/>
          </p:cNvSpPr>
          <p:nvPr>
            <p:ph type="body" sz="quarter" idx="10"/>
          </p:nvPr>
        </p:nvSpPr>
        <p:spPr>
          <a:xfrm>
            <a:off x="389436" y="895351"/>
            <a:ext cx="8487864" cy="2622256"/>
          </a:xfrm>
          <a:ln>
            <a:noFill/>
          </a:ln>
        </p:spPr>
        <p:txBody>
          <a:bodyPr/>
          <a:lstStyle/>
          <a:p>
            <a:pPr fontAlgn="base"/>
            <a:r>
              <a:rPr lang="en-US" sz="2400" dirty="0">
                <a:solidFill>
                  <a:schemeClr val="tx1"/>
                </a:solidFill>
              </a:rPr>
              <a:t>Developed a data collection platform </a:t>
            </a:r>
            <a:r>
              <a:rPr lang="en-US" sz="2400" dirty="0" smtClean="0">
                <a:solidFill>
                  <a:schemeClr val="tx1"/>
                </a:solidFill>
                <a:hlinkClick r:id="rId2" action="ppaction://hlinkfile"/>
              </a:rPr>
              <a:t>bit.ly/</a:t>
            </a:r>
            <a:r>
              <a:rPr lang="en-US" sz="2400" dirty="0" err="1" smtClean="0">
                <a:solidFill>
                  <a:schemeClr val="tx1"/>
                </a:solidFill>
                <a:hlinkClick r:id="rId2" action="ppaction://hlinkfile"/>
              </a:rPr>
              <a:t>claimbusters</a:t>
            </a:r>
            <a:r>
              <a:rPr lang="en-US" sz="2400" dirty="0" smtClean="0">
                <a:solidFill>
                  <a:schemeClr val="tx1"/>
                </a:solidFill>
              </a:rPr>
              <a:t>.</a:t>
            </a:r>
            <a:endParaRPr lang="en-US" sz="2400" dirty="0">
              <a:solidFill>
                <a:schemeClr val="tx1"/>
              </a:solidFill>
            </a:endParaRPr>
          </a:p>
          <a:p>
            <a:pPr fontAlgn="base"/>
            <a:r>
              <a:rPr lang="en-US" sz="2400" dirty="0">
                <a:solidFill>
                  <a:schemeClr val="tx1"/>
                </a:solidFill>
              </a:rPr>
              <a:t>In 3 months, we accumulated 226 participants.</a:t>
            </a:r>
          </a:p>
          <a:p>
            <a:pPr fontAlgn="base"/>
            <a:r>
              <a:rPr lang="en-US" sz="2400" dirty="0">
                <a:solidFill>
                  <a:schemeClr val="tx1"/>
                </a:solidFill>
              </a:rPr>
              <a:t>Used 600 screening sentences to detect spammers &amp; low-quality participants.</a:t>
            </a:r>
          </a:p>
          <a:p>
            <a:pPr fontAlgn="base"/>
            <a:r>
              <a:rPr lang="en-US" sz="2400" dirty="0" smtClean="0">
                <a:solidFill>
                  <a:schemeClr val="tx1"/>
                </a:solidFill>
              </a:rPr>
              <a:t>Admitted sentences </a:t>
            </a:r>
            <a:r>
              <a:rPr lang="en-US" sz="2400" dirty="0">
                <a:solidFill>
                  <a:schemeClr val="tx1"/>
                </a:solidFill>
              </a:rPr>
              <a:t>which are agreed by at least 2 top-quality participants.</a:t>
            </a:r>
          </a:p>
          <a:p>
            <a:pPr fontAlgn="base"/>
            <a:r>
              <a:rPr lang="en-US" sz="2400" dirty="0">
                <a:solidFill>
                  <a:schemeClr val="tx1"/>
                </a:solidFill>
              </a:rPr>
              <a:t>8015 such sentences</a:t>
            </a:r>
            <a:r>
              <a:rPr lang="en-US" sz="2400" dirty="0" smtClean="0">
                <a:solidFill>
                  <a:schemeClr val="tx1"/>
                </a:solidFill>
              </a:rPr>
              <a:t>.</a:t>
            </a:r>
            <a:endParaRPr lang="en-US" sz="24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4043972"/>
              </p:ext>
            </p:extLst>
          </p:nvPr>
        </p:nvGraphicFramePr>
        <p:xfrm>
          <a:off x="4113761" y="3186760"/>
          <a:ext cx="1975658" cy="1493520"/>
        </p:xfrm>
        <a:graphic>
          <a:graphicData uri="http://schemas.openxmlformats.org/drawingml/2006/table">
            <a:tbl>
              <a:tblPr firstRow="1" bandRow="1">
                <a:tableStyleId>{5C22544A-7EE6-4342-B048-85BDC9FD1C3A}</a:tableStyleId>
              </a:tblPr>
              <a:tblGrid>
                <a:gridCol w="987829"/>
                <a:gridCol w="987829"/>
              </a:tblGrid>
              <a:tr h="278130">
                <a:tc>
                  <a:txBody>
                    <a:bodyPr/>
                    <a:lstStyle/>
                    <a:p>
                      <a:r>
                        <a:rPr lang="en-US" sz="2000" dirty="0" smtClean="0">
                          <a:latin typeface="Garamond" panose="02020404030301010803" pitchFamily="18" charset="0"/>
                        </a:rPr>
                        <a:t>Class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Count</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CFS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1673</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UFS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482</a:t>
                      </a:r>
                      <a:endParaRPr lang="en-US" sz="2000" dirty="0">
                        <a:latin typeface="Garamond" panose="02020404030301010803" pitchFamily="18" charset="0"/>
                      </a:endParaRPr>
                    </a:p>
                  </a:txBody>
                  <a:tcPr marT="34290" marB="34290"/>
                </a:tc>
              </a:tr>
              <a:tr h="278130">
                <a:tc>
                  <a:txBody>
                    <a:bodyPr/>
                    <a:lstStyle/>
                    <a:p>
                      <a:r>
                        <a:rPr lang="en-US" sz="2000" dirty="0" smtClean="0">
                          <a:latin typeface="Garamond" panose="02020404030301010803" pitchFamily="18" charset="0"/>
                        </a:rPr>
                        <a:t>NFS</a:t>
                      </a:r>
                      <a:endParaRPr lang="en-US" sz="2000" dirty="0">
                        <a:latin typeface="Garamond" panose="02020404030301010803" pitchFamily="18" charset="0"/>
                      </a:endParaRPr>
                    </a:p>
                  </a:txBody>
                  <a:tcPr marT="34290" marB="34290"/>
                </a:tc>
                <a:tc>
                  <a:txBody>
                    <a:bodyPr/>
                    <a:lstStyle/>
                    <a:p>
                      <a:r>
                        <a:rPr lang="en-US" sz="2000" dirty="0" smtClean="0">
                          <a:latin typeface="Garamond" panose="02020404030301010803" pitchFamily="18" charset="0"/>
                        </a:rPr>
                        <a:t>5860</a:t>
                      </a:r>
                      <a:endParaRPr lang="en-US" sz="2000" dirty="0">
                        <a:latin typeface="Garamond" panose="02020404030301010803" pitchFamily="18" charset="0"/>
                      </a:endParaRPr>
                    </a:p>
                  </a:txBody>
                  <a:tcPr marT="34290" marB="34290"/>
                </a:tc>
              </a:tr>
            </a:tbl>
          </a:graphicData>
        </a:graphic>
      </p:graphicFrame>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6579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 Website</a:t>
            </a:r>
            <a:endParaRPr lang="en-US" sz="4000" dirty="0"/>
          </a:p>
        </p:txBody>
      </p:sp>
      <p:pic>
        <p:nvPicPr>
          <p:cNvPr id="1026" name="Picture 2" descr="Screenshot from 2015-09-16 02:15: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39" y="1162049"/>
            <a:ext cx="8765736" cy="3013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0139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Feature Extraction</a:t>
            </a:r>
            <a:endParaRPr lang="en-US" dirty="0"/>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Democrat.</a:t>
            </a:r>
            <a:endParaRPr kumimoji="0" lang="en-US" sz="2500" b="0" i="0" u="sng" strike="noStrike" kern="1200" cap="none" spc="0" normalizeH="0" baseline="0" noProof="0" dirty="0">
              <a:ln>
                <a:noFill/>
              </a:ln>
              <a:effectLst/>
              <a:uLnTx/>
              <a:uFillTx/>
              <a:latin typeface="Garamond" panose="02020404030301010803" pitchFamily="18" charset="0"/>
              <a:ea typeface="+mn-ea"/>
              <a:cs typeface="+mn-cs"/>
            </a:endParaRP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Entity Type: </a:t>
            </a:r>
          </a:p>
          <a:p>
            <a:r>
              <a:rPr lang="en-US" sz="1800" dirty="0" smtClean="0">
                <a:solidFill>
                  <a:schemeClr val="tx1"/>
                </a:solidFill>
                <a:latin typeface="Garamond" pitchFamily="18" charset="0"/>
              </a:rPr>
              <a:t>Quantity</a:t>
            </a:r>
            <a:endParaRPr lang="en-US" sz="1800" dirty="0">
              <a:solidFill>
                <a:schemeClr val="tx1"/>
              </a:solidFill>
              <a:latin typeface="Garamond" pitchFamily="18" charset="0"/>
            </a:endParaRP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Part-of-Speech: </a:t>
            </a:r>
          </a:p>
          <a:p>
            <a:r>
              <a:rPr lang="en-US" sz="1800" dirty="0" smtClean="0">
                <a:solidFill>
                  <a:schemeClr val="tx1"/>
                </a:solidFill>
                <a:latin typeface="Garamond" pitchFamily="18" charset="0"/>
              </a:rPr>
              <a:t>Noun</a:t>
            </a:r>
            <a:endParaRPr lang="en-US" sz="1800" dirty="0">
              <a:solidFill>
                <a:schemeClr val="tx1"/>
              </a:solidFill>
              <a:latin typeface="Garamond" pitchFamily="18" charset="0"/>
            </a:endParaRP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Concept: </a:t>
            </a:r>
          </a:p>
          <a:p>
            <a:r>
              <a:rPr lang="en-US" sz="1800" dirty="0" smtClean="0">
                <a:solidFill>
                  <a:schemeClr val="tx1"/>
                </a:solidFill>
                <a:latin typeface="Garamond" pitchFamily="18" charset="0"/>
              </a:rPr>
              <a:t>United States</a:t>
            </a:r>
            <a:endParaRPr lang="en-US" sz="1800" dirty="0">
              <a:solidFill>
                <a:schemeClr val="tx1"/>
              </a:solidFill>
              <a:latin typeface="Garamond" pitchFamily="18" charset="0"/>
            </a:endParaRP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Sentiment: </a:t>
            </a:r>
            <a:r>
              <a:rPr lang="en-US" sz="1800" dirty="0" smtClean="0">
                <a:solidFill>
                  <a:schemeClr val="tx1"/>
                </a:solidFill>
                <a:latin typeface="Garamond" pitchFamily="18" charset="0"/>
              </a:rPr>
              <a:t>0.032</a:t>
            </a:r>
            <a:endParaRPr lang="en-US" sz="1800" dirty="0">
              <a:solidFill>
                <a:schemeClr val="tx1"/>
              </a:solidFill>
              <a:latin typeface="Garamond" pitchFamily="18" charset="0"/>
            </a:endParaRP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Keywords: </a:t>
            </a:r>
          </a:p>
          <a:p>
            <a:pPr algn="l"/>
            <a:r>
              <a:rPr lang="en-US" sz="1800" dirty="0" smtClean="0">
                <a:solidFill>
                  <a:schemeClr val="tx1"/>
                </a:solidFill>
                <a:latin typeface="Garamond" pitchFamily="18" charset="0"/>
              </a:rPr>
              <a:t>state, legislature, 87, percent, democrat</a:t>
            </a:r>
            <a:endParaRPr lang="en-US" sz="1800" dirty="0">
              <a:solidFill>
                <a:schemeClr val="tx1"/>
              </a:solidFill>
              <a:latin typeface="Garamond" pitchFamily="18" charset="0"/>
            </a:endParaRP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a:latin typeface="Garamond" panose="02020404030301010803" pitchFamily="18" charset="0"/>
              </a:rPr>
              <a:t>Words: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a:t>
            </a:r>
            <a:r>
              <a:rPr lang="en-US" sz="2000" dirty="0" smtClean="0">
                <a:latin typeface="Garamond" panose="02020404030301010803" pitchFamily="18" charset="0"/>
              </a:rPr>
              <a:t>types</a:t>
            </a:r>
            <a:endParaRPr lang="en-US" sz="2000" dirty="0">
              <a:latin typeface="Garamond" panose="02020404030301010803" pitchFamily="18" charset="0"/>
            </a:endParaRPr>
          </a:p>
        </p:txBody>
      </p:sp>
      <p:sp>
        <p:nvSpPr>
          <p:cNvPr id="18" name="TextBox 1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18039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Feature Selection</a:t>
            </a:r>
            <a:endParaRPr lang="en-US" sz="4000" dirty="0"/>
          </a:p>
        </p:txBody>
      </p:sp>
      <p:sp>
        <p:nvSpPr>
          <p:cNvPr id="4" name="Rectangle 3"/>
          <p:cNvSpPr/>
          <p:nvPr/>
        </p:nvSpPr>
        <p:spPr>
          <a:xfrm>
            <a:off x="440574" y="929644"/>
            <a:ext cx="8084301" cy="1815882"/>
          </a:xfrm>
          <a:prstGeom prst="rect">
            <a:avLst/>
          </a:prstGeom>
        </p:spPr>
        <p:txBody>
          <a:bodyPr wrap="square">
            <a:spAutoFit/>
          </a:bodyPr>
          <a:lstStyle/>
          <a:p>
            <a:pPr marL="342900" indent="-342900" fontAlgn="base">
              <a:buFont typeface="Courier New" panose="02070309020205020404" pitchFamily="49" charset="0"/>
              <a:buChar char="o"/>
            </a:pPr>
            <a:r>
              <a:rPr lang="en-US" sz="2800" dirty="0" smtClean="0">
                <a:latin typeface="Garamond" panose="02020404030301010803" pitchFamily="18" charset="0"/>
              </a:rPr>
              <a:t>6201 features in total</a:t>
            </a:r>
            <a:endParaRPr lang="en-US" sz="2800" dirty="0">
              <a:latin typeface="Garamond" panose="02020404030301010803" pitchFamily="18" charset="0"/>
            </a:endParaRPr>
          </a:p>
          <a:p>
            <a:pPr marL="342900" indent="-342900" fontAlgn="base">
              <a:buFont typeface="Courier New" panose="02070309020205020404" pitchFamily="49" charset="0"/>
              <a:buChar char="o"/>
            </a:pPr>
            <a:r>
              <a:rPr lang="en-US" sz="2800" dirty="0">
                <a:latin typeface="Garamond" panose="02020404030301010803" pitchFamily="18" charset="0"/>
              </a:rPr>
              <a:t>Used a Random Forest Classifier to calculate importance of each </a:t>
            </a:r>
            <a:r>
              <a:rPr lang="en-US" sz="2800" dirty="0" smtClean="0">
                <a:latin typeface="Garamond" panose="02020404030301010803" pitchFamily="18" charset="0"/>
              </a:rPr>
              <a:t>feature.</a:t>
            </a:r>
            <a:endParaRPr lang="en-US" sz="2800" dirty="0">
              <a:latin typeface="Garamond" panose="02020404030301010803" pitchFamily="18" charset="0"/>
            </a:endParaRPr>
          </a:p>
          <a:p>
            <a:pPr marL="342900" indent="-342900" fontAlgn="base">
              <a:buFont typeface="Courier New" panose="02070309020205020404" pitchFamily="49" charset="0"/>
              <a:buChar char="o"/>
            </a:pPr>
            <a:r>
              <a:rPr lang="en-US" sz="2800" dirty="0">
                <a:latin typeface="Garamond" panose="02020404030301010803" pitchFamily="18" charset="0"/>
              </a:rPr>
              <a:t>Most Important Feature: POS tag ‘Cardinal Number’</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9231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Our Computational Journalism Project</a:t>
            </a:r>
            <a:endParaRPr lang="en-US" sz="4400" dirty="0"/>
          </a:p>
        </p:txBody>
      </p:sp>
      <p:sp>
        <p:nvSpPr>
          <p:cNvPr id="3" name="Text Placeholder 2"/>
          <p:cNvSpPr>
            <a:spLocks noGrp="1"/>
          </p:cNvSpPr>
          <p:nvPr>
            <p:ph type="body" sz="quarter" idx="10"/>
          </p:nvPr>
        </p:nvSpPr>
        <p:spPr>
          <a:xfrm>
            <a:off x="389436" y="1198909"/>
            <a:ext cx="8183064" cy="2928494"/>
          </a:xfrm>
        </p:spPr>
        <p:txBody>
          <a:bodyPr/>
          <a:lstStyle/>
          <a:p>
            <a:r>
              <a:rPr lang="en-US" sz="2400" dirty="0" smtClean="0">
                <a:solidFill>
                  <a:schemeClr val="tx1"/>
                </a:solidFill>
              </a:rPr>
              <a:t>Started in 2010. Collaborative project with Duke, Google Research, </a:t>
            </a:r>
            <a:r>
              <a:rPr lang="en-US" sz="2400" dirty="0" smtClean="0">
                <a:solidFill>
                  <a:schemeClr val="tx1"/>
                </a:solidFill>
              </a:rPr>
              <a:t>and Stanford. Collaboration with HP Labs China and </a:t>
            </a:r>
            <a:r>
              <a:rPr lang="en-US" sz="2400" dirty="0" smtClean="0">
                <a:solidFill>
                  <a:schemeClr val="tx1"/>
                </a:solidFill>
              </a:rPr>
              <a:t>Chinese </a:t>
            </a:r>
            <a:r>
              <a:rPr lang="en-US" sz="2400" dirty="0">
                <a:solidFill>
                  <a:schemeClr val="tx1"/>
                </a:solidFill>
              </a:rPr>
              <a:t>Academy of </a:t>
            </a:r>
            <a:r>
              <a:rPr lang="en-US" sz="2400" dirty="0" smtClean="0">
                <a:solidFill>
                  <a:schemeClr val="tx1"/>
                </a:solidFill>
              </a:rPr>
              <a:t>Sciences.</a:t>
            </a:r>
            <a:endParaRPr lang="en-US" sz="2400" dirty="0">
              <a:solidFill>
                <a:schemeClr val="tx1"/>
              </a:solidFill>
            </a:endParaRPr>
          </a:p>
          <a:p>
            <a:endParaRPr lang="en-US" sz="2400" dirty="0" smtClean="0">
              <a:solidFill>
                <a:schemeClr val="tx1"/>
              </a:solidFill>
            </a:endParaRPr>
          </a:p>
          <a:p>
            <a:pPr marL="457200" indent="-457200">
              <a:buFont typeface="Courier New" panose="02070309020205020404" pitchFamily="49" charset="0"/>
              <a:buChar char="o"/>
            </a:pPr>
            <a:r>
              <a:rPr lang="en-US" sz="2400" dirty="0" smtClean="0">
                <a:solidFill>
                  <a:srgbClr val="F58026"/>
                </a:solidFill>
              </a:rPr>
              <a:t>Story finding</a:t>
            </a:r>
            <a:r>
              <a:rPr lang="en-US" sz="2400" dirty="0" smtClean="0">
                <a:solidFill>
                  <a:schemeClr val="tx1"/>
                </a:solidFill>
              </a:rPr>
              <a:t>: </a:t>
            </a:r>
            <a:r>
              <a:rPr lang="en-US" sz="2400" dirty="0">
                <a:solidFill>
                  <a:schemeClr val="tx1"/>
                </a:solidFill>
              </a:rPr>
              <a:t>f</a:t>
            </a:r>
            <a:r>
              <a:rPr lang="en-US" sz="2400" dirty="0" smtClean="0">
                <a:solidFill>
                  <a:schemeClr val="tx1"/>
                </a:solidFill>
              </a:rPr>
              <a:t>inding and monitoring number-based facts pertinent to real-world events. The facts are leads to news stories.</a:t>
            </a:r>
          </a:p>
          <a:p>
            <a:pPr marL="457200" indent="-457200">
              <a:buFont typeface="Courier New" panose="02070309020205020404" pitchFamily="49" charset="0"/>
              <a:buChar char="o"/>
            </a:pPr>
            <a:r>
              <a:rPr lang="en-US" sz="2400" dirty="0" smtClean="0"/>
              <a:t>Fact checking</a:t>
            </a:r>
            <a:r>
              <a:rPr lang="en-US" sz="2400" dirty="0" smtClean="0">
                <a:solidFill>
                  <a:schemeClr val="tx1"/>
                </a:solidFill>
              </a:rPr>
              <a:t>: discovering and checking factual claims in political discourses, social media, and news.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449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Important Features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6" y="1315041"/>
            <a:ext cx="5136542" cy="373304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277345198"/>
              </p:ext>
            </p:extLst>
          </p:nvPr>
        </p:nvGraphicFramePr>
        <p:xfrm>
          <a:off x="3823856" y="952742"/>
          <a:ext cx="5224732" cy="1717592"/>
        </p:xfrm>
        <a:graphic>
          <a:graphicData uri="http://schemas.openxmlformats.org/drawingml/2006/table">
            <a:tbl>
              <a:tblPr/>
              <a:tblGrid>
                <a:gridCol w="1219107"/>
                <a:gridCol w="4005625"/>
              </a:tblGrid>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Word</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percent</a:t>
                      </a:r>
                      <a:r>
                        <a:rPr lang="en-US" sz="1600" b="0" i="0" u="none" strike="noStrike" dirty="0" smtClean="0">
                          <a:solidFill>
                            <a:srgbClr val="000000"/>
                          </a:solidFill>
                          <a:effectLst/>
                          <a:latin typeface="Garamond" panose="02020404030301010803" pitchFamily="18" charset="0"/>
                        </a:rPr>
                        <a:t>; people</a:t>
                      </a:r>
                      <a:r>
                        <a:rPr lang="en-US" sz="1600" b="0" i="0" u="none" strike="noStrike" dirty="0">
                          <a:solidFill>
                            <a:srgbClr val="000000"/>
                          </a:solidFill>
                          <a:effectLst/>
                          <a:latin typeface="Garamond" panose="02020404030301010803" pitchFamily="18" charset="0"/>
                        </a:rPr>
                        <a:t>; jobs</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POS tag</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noun; cardinal number; past tense; preposition</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Entity</a:t>
                      </a:r>
                      <a:r>
                        <a:rPr lang="en-US" sz="1600" b="0" i="0" u="none" strike="noStrike" baseline="0" dirty="0" smtClean="0">
                          <a:solidFill>
                            <a:srgbClr val="000000"/>
                          </a:solidFill>
                          <a:effectLst/>
                          <a:latin typeface="Garamond" panose="02020404030301010803" pitchFamily="18" charset="0"/>
                        </a:rPr>
                        <a:t> Type</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Quantity; Country; FieldTerminology; Person</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600" b="0" i="0" u="none" strike="noStrike" dirty="0" smtClean="0">
                          <a:solidFill>
                            <a:srgbClr val="000000"/>
                          </a:solidFill>
                          <a:effectLst/>
                          <a:latin typeface="Garamond" panose="02020404030301010803" pitchFamily="18" charset="0"/>
                        </a:rPr>
                        <a:t>Concept</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rPr>
                        <a:t>United States Senate; Barack Obama</a:t>
                      </a:r>
                      <a:endParaRPr lang="en-US" sz="16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bl>
          </a:graphicData>
        </a:graphic>
      </p:graphicFrame>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954929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Implementation: Python NLP/ML Tools</a:t>
            </a:r>
            <a:endParaRPr lang="en-US" sz="4000" dirty="0"/>
          </a:p>
        </p:txBody>
      </p:sp>
      <p:sp>
        <p:nvSpPr>
          <p:cNvPr id="6" name="Text Placeholder 2"/>
          <p:cNvSpPr>
            <a:spLocks noGrp="1"/>
          </p:cNvSpPr>
          <p:nvPr>
            <p:ph type="body" sz="quarter" idx="10"/>
          </p:nvPr>
        </p:nvSpPr>
        <p:spPr>
          <a:xfrm>
            <a:off x="389436" y="1085850"/>
            <a:ext cx="8363938" cy="3342966"/>
          </a:xfrm>
        </p:spPr>
        <p:txBody>
          <a:bodyPr/>
          <a:lstStyle/>
          <a:p>
            <a:r>
              <a:rPr lang="en-US" dirty="0"/>
              <a:t>Data </a:t>
            </a:r>
            <a:r>
              <a:rPr lang="en-US" dirty="0" smtClean="0"/>
              <a:t>wrangling</a:t>
            </a:r>
            <a:endParaRPr lang="en-US" sz="2000" dirty="0" smtClean="0">
              <a:solidFill>
                <a:schemeClr val="tx1"/>
              </a:solidFill>
            </a:endParaRPr>
          </a:p>
          <a:p>
            <a:pPr marL="342900" indent="-342900">
              <a:buFont typeface="Courier New" panose="02070309020205020404" pitchFamily="49" charset="0"/>
              <a:buChar char="o"/>
            </a:pPr>
            <a:r>
              <a:rPr lang="en-US" sz="2000" dirty="0" smtClean="0">
                <a:solidFill>
                  <a:schemeClr val="tx1"/>
                </a:solidFill>
              </a:rPr>
              <a:t>Use </a:t>
            </a:r>
            <a:r>
              <a:rPr lang="en-US" sz="2000" dirty="0" smtClean="0">
                <a:solidFill>
                  <a:schemeClr val="accent5">
                    <a:lumMod val="75000"/>
                  </a:schemeClr>
                </a:solidFill>
              </a:rPr>
              <a:t>NLTK (Natural Language Toolkit)</a:t>
            </a:r>
            <a:r>
              <a:rPr lang="en-US" sz="2000" dirty="0" smtClean="0">
                <a:solidFill>
                  <a:schemeClr val="tx1"/>
                </a:solidFill>
              </a:rPr>
              <a:t> to transform debate </a:t>
            </a:r>
            <a:r>
              <a:rPr lang="en-US" sz="2000" dirty="0">
                <a:solidFill>
                  <a:schemeClr val="tx1"/>
                </a:solidFill>
              </a:rPr>
              <a:t>files </a:t>
            </a:r>
            <a:r>
              <a:rPr lang="en-US" sz="2000" dirty="0" smtClean="0">
                <a:solidFill>
                  <a:schemeClr val="tx1"/>
                </a:solidFill>
              </a:rPr>
              <a:t>into </a:t>
            </a:r>
            <a:r>
              <a:rPr lang="en-US" sz="2000" dirty="0">
                <a:solidFill>
                  <a:schemeClr val="tx1"/>
                </a:solidFill>
              </a:rPr>
              <a:t>structured </a:t>
            </a:r>
            <a:r>
              <a:rPr lang="en-US" sz="2000" dirty="0" smtClean="0">
                <a:solidFill>
                  <a:schemeClr val="tx1"/>
                </a:solidFill>
              </a:rPr>
              <a:t>data format</a:t>
            </a:r>
          </a:p>
          <a:p>
            <a:pPr marL="342900" indent="-342900">
              <a:buFont typeface="Courier New" panose="02070309020205020404" pitchFamily="49" charset="0"/>
              <a:buChar char="o"/>
            </a:pPr>
            <a:r>
              <a:rPr lang="en-US" sz="2000" dirty="0" smtClean="0">
                <a:solidFill>
                  <a:schemeClr val="tx1"/>
                </a:solidFill>
              </a:rPr>
              <a:t>Use </a:t>
            </a:r>
            <a:r>
              <a:rPr lang="en-US" sz="2000" dirty="0" err="1" smtClean="0">
                <a:solidFill>
                  <a:schemeClr val="accent5">
                    <a:lumMod val="75000"/>
                  </a:schemeClr>
                </a:solidFill>
              </a:rPr>
              <a:t>mysql</a:t>
            </a:r>
            <a:r>
              <a:rPr lang="en-US" sz="2000" dirty="0" smtClean="0">
                <a:solidFill>
                  <a:schemeClr val="accent5">
                    <a:lumMod val="75000"/>
                  </a:schemeClr>
                </a:solidFill>
              </a:rPr>
              <a:t>-python-connector</a:t>
            </a:r>
            <a:r>
              <a:rPr lang="en-US" sz="2000" dirty="0" smtClean="0">
                <a:solidFill>
                  <a:schemeClr val="tx1"/>
                </a:solidFill>
              </a:rPr>
              <a:t> to store extracted features into an MySQL database</a:t>
            </a:r>
          </a:p>
          <a:p>
            <a:pPr marL="342900" indent="-342900">
              <a:buFont typeface="Courier New" panose="02070309020205020404" pitchFamily="49" charset="0"/>
              <a:buChar char="o"/>
            </a:pPr>
            <a:r>
              <a:rPr lang="en-US" sz="2000" dirty="0" smtClean="0">
                <a:solidFill>
                  <a:schemeClr val="tx1"/>
                </a:solidFill>
              </a:rPr>
              <a:t>Use </a:t>
            </a:r>
            <a:r>
              <a:rPr lang="en-US" sz="2000" dirty="0" err="1" smtClean="0">
                <a:solidFill>
                  <a:schemeClr val="accent5">
                    <a:lumMod val="75000"/>
                  </a:schemeClr>
                </a:solidFill>
              </a:rPr>
              <a:t>matplotlib</a:t>
            </a:r>
            <a:r>
              <a:rPr lang="en-US" sz="2000" dirty="0" smtClean="0">
                <a:solidFill>
                  <a:schemeClr val="accent5">
                    <a:lumMod val="75000"/>
                  </a:schemeClr>
                </a:solidFill>
              </a:rPr>
              <a:t> </a:t>
            </a:r>
            <a:r>
              <a:rPr lang="en-US" sz="2000" dirty="0" smtClean="0">
                <a:solidFill>
                  <a:schemeClr val="tx1"/>
                </a:solidFill>
              </a:rPr>
              <a:t>to plot classifiers’ performance. </a:t>
            </a:r>
          </a:p>
          <a:p>
            <a:r>
              <a:rPr lang="en-US" dirty="0" smtClean="0"/>
              <a:t>Feature extraction</a:t>
            </a:r>
            <a:r>
              <a:rPr lang="en-US" sz="2000" dirty="0" smtClean="0">
                <a:solidFill>
                  <a:schemeClr val="tx1"/>
                </a:solidFill>
              </a:rPr>
              <a:t> </a:t>
            </a:r>
          </a:p>
          <a:p>
            <a:pPr marL="342900" indent="-342900">
              <a:buFont typeface="Courier New" panose="02070309020205020404" pitchFamily="49" charset="0"/>
              <a:buChar char="o"/>
            </a:pPr>
            <a:r>
              <a:rPr lang="en-US" sz="2000" dirty="0">
                <a:solidFill>
                  <a:schemeClr val="tx1"/>
                </a:solidFill>
              </a:rPr>
              <a:t>Use </a:t>
            </a:r>
            <a:r>
              <a:rPr lang="en-US" sz="2000" dirty="0" err="1">
                <a:solidFill>
                  <a:schemeClr val="accent5">
                    <a:lumMod val="75000"/>
                  </a:schemeClr>
                </a:solidFill>
              </a:rPr>
              <a:t>AlchemyAPI</a:t>
            </a:r>
            <a:r>
              <a:rPr lang="en-US" sz="2000" dirty="0">
                <a:solidFill>
                  <a:schemeClr val="tx1"/>
                </a:solidFill>
              </a:rPr>
              <a:t> (Python wrapper) to extract rich features of </a:t>
            </a:r>
            <a:r>
              <a:rPr lang="en-US" sz="2000" dirty="0" smtClean="0">
                <a:solidFill>
                  <a:schemeClr val="tx1"/>
                </a:solidFill>
              </a:rPr>
              <a:t>sentences</a:t>
            </a:r>
          </a:p>
          <a:p>
            <a:r>
              <a:rPr lang="en-US" dirty="0" smtClean="0"/>
              <a:t>Classification</a:t>
            </a:r>
            <a:endParaRPr lang="en-US" sz="2000" dirty="0" smtClean="0">
              <a:solidFill>
                <a:schemeClr val="tx1"/>
              </a:solidFill>
            </a:endParaRPr>
          </a:p>
          <a:p>
            <a:pPr marL="342900" indent="-342900">
              <a:buFont typeface="Courier New" panose="02070309020205020404" pitchFamily="49" charset="0"/>
              <a:buChar char="o"/>
            </a:pPr>
            <a:r>
              <a:rPr lang="en-US" sz="2000" dirty="0" smtClean="0">
                <a:solidFill>
                  <a:schemeClr val="tx1"/>
                </a:solidFill>
              </a:rPr>
              <a:t>Use </a:t>
            </a:r>
            <a:r>
              <a:rPr lang="en-US" sz="2000" dirty="0" err="1">
                <a:solidFill>
                  <a:schemeClr val="accent5">
                    <a:lumMod val="75000"/>
                  </a:schemeClr>
                </a:solidFill>
              </a:rPr>
              <a:t>scikit</a:t>
            </a:r>
            <a:r>
              <a:rPr lang="en-US" sz="2000" dirty="0">
                <a:solidFill>
                  <a:schemeClr val="accent5">
                    <a:lumMod val="75000"/>
                  </a:schemeClr>
                </a:solidFill>
              </a:rPr>
              <a:t>-learn</a:t>
            </a:r>
            <a:r>
              <a:rPr lang="en-US" sz="2000" dirty="0">
                <a:solidFill>
                  <a:schemeClr val="tx1"/>
                </a:solidFill>
              </a:rPr>
              <a:t> </a:t>
            </a:r>
            <a:r>
              <a:rPr lang="en-US" sz="2000" dirty="0" smtClean="0">
                <a:solidFill>
                  <a:schemeClr val="tx1"/>
                </a:solidFill>
              </a:rPr>
              <a:t>to </a:t>
            </a:r>
            <a:r>
              <a:rPr lang="en-US" sz="2000" dirty="0">
                <a:solidFill>
                  <a:schemeClr val="tx1"/>
                </a:solidFill>
              </a:rPr>
              <a:t>build classification </a:t>
            </a:r>
            <a:r>
              <a:rPr lang="en-US" sz="2000" dirty="0" smtClean="0">
                <a:solidFill>
                  <a:schemeClr val="tx1"/>
                </a:solidFill>
              </a:rPr>
              <a:t>models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48265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Classification</a:t>
            </a:r>
            <a:endParaRPr lang="en-US" sz="4000" dirty="0"/>
          </a:p>
        </p:txBody>
      </p:sp>
      <p:sp>
        <p:nvSpPr>
          <p:cNvPr id="3" name="Text Placeholder 2"/>
          <p:cNvSpPr>
            <a:spLocks noGrp="1"/>
          </p:cNvSpPr>
          <p:nvPr>
            <p:ph type="body" sz="quarter" idx="10"/>
          </p:nvPr>
        </p:nvSpPr>
        <p:spPr>
          <a:xfrm>
            <a:off x="389436" y="1085851"/>
            <a:ext cx="8363938" cy="2111347"/>
          </a:xfrm>
          <a:ln>
            <a:noFill/>
          </a:ln>
        </p:spPr>
        <p:txBody>
          <a:bodyPr/>
          <a:lstStyle/>
          <a:p>
            <a:pPr fontAlgn="base"/>
            <a:r>
              <a:rPr lang="en-US" sz="2800" dirty="0">
                <a:solidFill>
                  <a:srgbClr val="000000"/>
                </a:solidFill>
              </a:rPr>
              <a:t>4-fold cross </a:t>
            </a:r>
            <a:r>
              <a:rPr lang="en-US" sz="2800" dirty="0" smtClean="0">
                <a:solidFill>
                  <a:srgbClr val="000000"/>
                </a:solidFill>
              </a:rPr>
              <a:t>validation</a:t>
            </a:r>
            <a:endParaRPr lang="en-US" sz="2800" dirty="0">
              <a:solidFill>
                <a:srgbClr val="000000"/>
              </a:solidFill>
            </a:endParaRPr>
          </a:p>
          <a:p>
            <a:pPr fontAlgn="base"/>
            <a:r>
              <a:rPr lang="en-US" sz="2800" dirty="0">
                <a:solidFill>
                  <a:srgbClr val="000000"/>
                </a:solidFill>
              </a:rPr>
              <a:t>Algorithms: Naive Bayes, Random Forest &amp; Support Vector </a:t>
            </a:r>
            <a:r>
              <a:rPr lang="en-US" sz="2800" dirty="0" smtClean="0">
                <a:solidFill>
                  <a:srgbClr val="000000"/>
                </a:solidFill>
              </a:rPr>
              <a:t>Machine</a:t>
            </a:r>
            <a:endParaRPr lang="en-US" sz="2800" dirty="0">
              <a:solidFill>
                <a:srgbClr val="000000"/>
              </a:solidFill>
            </a:endParaRPr>
          </a:p>
          <a:p>
            <a:pPr fontAlgn="base"/>
            <a:r>
              <a:rPr lang="en-US" sz="2800" dirty="0">
                <a:solidFill>
                  <a:srgbClr val="000000"/>
                </a:solidFill>
              </a:rPr>
              <a:t>Support Vector Machine performed better than others in general</a:t>
            </a:r>
            <a:r>
              <a:rPr lang="en-US" sz="2800" dirty="0" smtClean="0">
                <a:solidFill>
                  <a:srgbClr val="000000"/>
                </a:solidFill>
              </a:rPr>
              <a:t>.</a:t>
            </a:r>
            <a:endParaRPr lang="en-US" sz="2800"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59789784"/>
              </p:ext>
            </p:extLst>
          </p:nvPr>
        </p:nvGraphicFramePr>
        <p:xfrm>
          <a:off x="522288" y="3240127"/>
          <a:ext cx="5600700" cy="1790704"/>
        </p:xfrm>
        <a:graphic>
          <a:graphicData uri="http://schemas.openxmlformats.org/drawingml/2006/table">
            <a:tbl>
              <a:tblPr/>
              <a:tblGrid>
                <a:gridCol w="1400175"/>
                <a:gridCol w="1400175"/>
                <a:gridCol w="1400175"/>
                <a:gridCol w="1400175"/>
              </a:tblGrid>
              <a:tr h="302895">
                <a:tc>
                  <a:txBody>
                    <a:bodyPr/>
                    <a:lstStyle/>
                    <a:p>
                      <a:pPr fontAlgn="t"/>
                      <a:r>
                        <a:rPr lang="en-US" sz="2000" dirty="0">
                          <a:effectLst/>
                          <a:latin typeface="Garamond" panose="02020404030301010803" pitchFamily="18" charset="0"/>
                        </a:rPr>
                        <a:t> </a:t>
                      </a: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Precision</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Recall</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a:solidFill>
                            <a:srgbClr val="000000"/>
                          </a:solidFill>
                          <a:effectLst/>
                          <a:latin typeface="Garamond" panose="02020404030301010803" pitchFamily="18" charset="0"/>
                        </a:rPr>
                        <a:t>F-measure</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NFS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0.90</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0.96</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0.93</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UFS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0.65</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0.26</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0.37</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02895">
                <a:tc>
                  <a:txBody>
                    <a:bodyPr/>
                    <a:lstStyle/>
                    <a:p>
                      <a:pPr rtl="0" fontAlgn="t">
                        <a:spcBef>
                          <a:spcPts val="0"/>
                        </a:spcBef>
                        <a:spcAft>
                          <a:spcPts val="0"/>
                        </a:spcAft>
                      </a:pPr>
                      <a:r>
                        <a:rPr lang="en-US" sz="2000" b="1" i="0" u="none" strike="noStrike">
                          <a:solidFill>
                            <a:srgbClr val="000000"/>
                          </a:solidFill>
                          <a:effectLst/>
                          <a:latin typeface="Garamond" panose="02020404030301010803" pitchFamily="18" charset="0"/>
                        </a:rPr>
                        <a:t>CFS</a:t>
                      </a:r>
                      <a:endParaRPr lang="en-US" sz="200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0.79</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0.74</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0.77</a:t>
                      </a:r>
                      <a:endParaRPr lang="en-US" sz="2000" dirty="0">
                        <a:effectLst/>
                        <a:latin typeface="Garamond" panose="02020404030301010803" pitchFamily="18" charset="0"/>
                      </a:endParaRPr>
                    </a:p>
                  </a:txBody>
                  <a:tcPr marL="95250" marR="95250" marT="71438" marB="71438">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7501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Ranking</a:t>
            </a:r>
            <a:endParaRPr lang="en-US" sz="4000" dirty="0"/>
          </a:p>
        </p:txBody>
      </p:sp>
      <p:sp>
        <p:nvSpPr>
          <p:cNvPr id="3" name="Text Placeholder 2"/>
          <p:cNvSpPr>
            <a:spLocks noGrp="1"/>
          </p:cNvSpPr>
          <p:nvPr>
            <p:ph type="body" sz="quarter" idx="10"/>
          </p:nvPr>
        </p:nvSpPr>
        <p:spPr>
          <a:xfrm>
            <a:off x="389436" y="1085851"/>
            <a:ext cx="8363938" cy="1249573"/>
          </a:xfrm>
          <a:ln>
            <a:noFill/>
          </a:ln>
        </p:spPr>
        <p:txBody>
          <a:bodyPr/>
          <a:lstStyle/>
          <a:p>
            <a:pPr fontAlgn="base"/>
            <a:r>
              <a:rPr lang="en-US" sz="2800" dirty="0">
                <a:solidFill>
                  <a:srgbClr val="000000"/>
                </a:solidFill>
              </a:rPr>
              <a:t>Measured accuracy of top-K sentences</a:t>
            </a:r>
            <a:r>
              <a:rPr lang="en-US" sz="2800" dirty="0" smtClean="0">
                <a:solidFill>
                  <a:srgbClr val="000000"/>
                </a:solidFill>
              </a:rPr>
              <a:t>.</a:t>
            </a:r>
          </a:p>
          <a:p>
            <a:pPr fontAlgn="base"/>
            <a:r>
              <a:rPr lang="en-US" sz="2800" dirty="0">
                <a:solidFill>
                  <a:srgbClr val="000000"/>
                </a:solidFill>
              </a:rPr>
              <a:t>ClaimBuster has a strong agreement with high-quality human coders on the check-worthiness of sentences</a:t>
            </a: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23702622"/>
              </p:ext>
            </p:extLst>
          </p:nvPr>
        </p:nvGraphicFramePr>
        <p:xfrm>
          <a:off x="2817813" y="2396269"/>
          <a:ext cx="3286654" cy="2616082"/>
        </p:xfrm>
        <a:graphic>
          <a:graphicData uri="http://schemas.openxmlformats.org/drawingml/2006/table">
            <a:tbl>
              <a:tblPr/>
              <a:tblGrid>
                <a:gridCol w="487240"/>
                <a:gridCol w="1399707"/>
                <a:gridCol w="1399707"/>
              </a:tblGrid>
              <a:tr h="259427">
                <a:tc>
                  <a:txBody>
                    <a:bodyPr/>
                    <a:lstStyle/>
                    <a:p>
                      <a:pPr rtl="0" fontAlgn="t">
                        <a:spcBef>
                          <a:spcPts val="0"/>
                        </a:spcBef>
                        <a:spcAft>
                          <a:spcPts val="0"/>
                        </a:spcAft>
                      </a:pPr>
                      <a:r>
                        <a:rPr lang="en-US" sz="1800" b="1" i="0" u="none" strike="noStrike" dirty="0">
                          <a:solidFill>
                            <a:srgbClr val="000000"/>
                          </a:solidFill>
                          <a:effectLst/>
                          <a:latin typeface="Garamond" panose="02020404030301010803" pitchFamily="18" charset="0"/>
                        </a:rPr>
                        <a:t>K</a:t>
                      </a:r>
                      <a:endParaRPr lang="en-US" sz="18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a:solidFill>
                            <a:srgbClr val="000000"/>
                          </a:solidFill>
                          <a:effectLst/>
                          <a:latin typeface="Garamond" panose="02020404030301010803" pitchFamily="18" charset="0"/>
                        </a:rPr>
                        <a:t>P@K</a:t>
                      </a:r>
                      <a:endParaRPr lang="en-US" sz="1800" b="1">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1" i="0" u="none" strike="noStrike" dirty="0">
                          <a:solidFill>
                            <a:srgbClr val="000000"/>
                          </a:solidFill>
                          <a:effectLst/>
                          <a:latin typeface="Garamond" panose="02020404030301010803" pitchFamily="18" charset="0"/>
                        </a:rPr>
                        <a:t>NDCG@K</a:t>
                      </a:r>
                      <a:endParaRPr lang="en-US" sz="18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25</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50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100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0.960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0.970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200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0.940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0.951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300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0.853</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0.881</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259427">
                <a:tc>
                  <a:txBody>
                    <a:bodyPr/>
                    <a:lstStyle/>
                    <a:p>
                      <a:pPr rtl="0" fontAlgn="t">
                        <a:spcBef>
                          <a:spcPts val="0"/>
                        </a:spcBef>
                        <a:spcAft>
                          <a:spcPts val="0"/>
                        </a:spcAft>
                      </a:pPr>
                      <a:r>
                        <a:rPr lang="en-US" sz="1800" b="0" i="0" u="none" strike="noStrike">
                          <a:solidFill>
                            <a:srgbClr val="000000"/>
                          </a:solidFill>
                          <a:effectLst/>
                          <a:latin typeface="Garamond" panose="02020404030301010803" pitchFamily="18" charset="0"/>
                        </a:rPr>
                        <a:t>500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a:solidFill>
                            <a:srgbClr val="000000"/>
                          </a:solidFill>
                          <a:effectLst/>
                          <a:latin typeface="Garamond" panose="02020404030301010803" pitchFamily="18" charset="0"/>
                        </a:rPr>
                        <a:t>0.690</a:t>
                      </a:r>
                      <a:endParaRPr lang="en-US" sz="180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panose="02020404030301010803" pitchFamily="18" charset="0"/>
                        </a:rPr>
                        <a:t>0.840</a:t>
                      </a:r>
                      <a:endParaRPr lang="en-US" sz="18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bl>
          </a:graphicData>
        </a:graphic>
      </p:graphicFrame>
      <p:sp>
        <p:nvSpPr>
          <p:cNvPr id="7" name="Rectangle 1"/>
          <p:cNvSpPr>
            <a:spLocks noChangeArrowheads="1"/>
          </p:cNvSpPr>
          <p:nvPr/>
        </p:nvSpPr>
        <p:spPr bwMode="auto">
          <a:xfrm>
            <a:off x="2817813" y="1061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25006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sp>
        <p:nvSpPr>
          <p:cNvPr id="3" name="Text Placeholder 2"/>
          <p:cNvSpPr>
            <a:spLocks noGrp="1"/>
          </p:cNvSpPr>
          <p:nvPr>
            <p:ph type="body" sz="quarter" idx="10"/>
          </p:nvPr>
        </p:nvSpPr>
        <p:spPr>
          <a:xfrm>
            <a:off x="389436" y="1085851"/>
            <a:ext cx="8363938" cy="2973122"/>
          </a:xfrm>
          <a:ln>
            <a:noFill/>
          </a:ln>
        </p:spPr>
        <p:txBody>
          <a:bodyPr/>
          <a:lstStyle/>
          <a:p>
            <a:pPr fontAlgn="base"/>
            <a:r>
              <a:rPr lang="en-US" sz="2800" dirty="0">
                <a:solidFill>
                  <a:srgbClr val="000000"/>
                </a:solidFill>
              </a:rPr>
              <a:t>Near real-time experiment with 2015 first Republican primary </a:t>
            </a:r>
            <a:r>
              <a:rPr lang="en-US" sz="2800" dirty="0" smtClean="0">
                <a:solidFill>
                  <a:srgbClr val="000000"/>
                </a:solidFill>
              </a:rPr>
              <a:t>debate</a:t>
            </a:r>
            <a:endParaRPr lang="en-US" sz="2800" dirty="0">
              <a:solidFill>
                <a:srgbClr val="000000"/>
              </a:solidFill>
            </a:endParaRPr>
          </a:p>
          <a:p>
            <a:pPr fontAlgn="base"/>
            <a:r>
              <a:rPr lang="en-US" sz="2800" dirty="0">
                <a:solidFill>
                  <a:srgbClr val="000000"/>
                </a:solidFill>
              </a:rPr>
              <a:t>Transcript grabbed from </a:t>
            </a:r>
            <a:r>
              <a:rPr lang="en-US" sz="2800" dirty="0" smtClean="0">
                <a:solidFill>
                  <a:srgbClr val="000000"/>
                </a:solidFill>
              </a:rPr>
              <a:t>closed </a:t>
            </a:r>
            <a:r>
              <a:rPr lang="en-US" sz="2800" dirty="0">
                <a:solidFill>
                  <a:srgbClr val="000000"/>
                </a:solidFill>
              </a:rPr>
              <a:t>c</a:t>
            </a:r>
            <a:r>
              <a:rPr lang="en-US" sz="2800" dirty="0" smtClean="0">
                <a:solidFill>
                  <a:srgbClr val="000000"/>
                </a:solidFill>
              </a:rPr>
              <a:t>aptions of the Fox News channel </a:t>
            </a:r>
            <a:r>
              <a:rPr lang="en-US" sz="2800" dirty="0">
                <a:solidFill>
                  <a:srgbClr val="000000"/>
                </a:solidFill>
              </a:rPr>
              <a:t>using </a:t>
            </a:r>
            <a:r>
              <a:rPr lang="en-US" sz="2800" dirty="0" err="1" smtClean="0">
                <a:solidFill>
                  <a:srgbClr val="000000"/>
                </a:solidFill>
              </a:rPr>
              <a:t>TextGrabber</a:t>
            </a:r>
            <a:endParaRPr lang="en-US" sz="2800" dirty="0">
              <a:solidFill>
                <a:srgbClr val="000000"/>
              </a:solidFill>
            </a:endParaRPr>
          </a:p>
          <a:p>
            <a:pPr fontAlgn="base"/>
            <a:r>
              <a:rPr lang="en-US" sz="2800" dirty="0">
                <a:solidFill>
                  <a:srgbClr val="000000"/>
                </a:solidFill>
              </a:rPr>
              <a:t>1393 </a:t>
            </a:r>
            <a:r>
              <a:rPr lang="en-US" sz="2800" dirty="0" smtClean="0">
                <a:solidFill>
                  <a:srgbClr val="000000"/>
                </a:solidFill>
              </a:rPr>
              <a:t>sentences</a:t>
            </a:r>
            <a:endParaRPr lang="en-US" sz="2800" dirty="0">
              <a:solidFill>
                <a:srgbClr val="000000"/>
              </a:solidFill>
            </a:endParaRPr>
          </a:p>
          <a:p>
            <a:pPr fontAlgn="base"/>
            <a:r>
              <a:rPr lang="en-US" sz="2800" dirty="0" smtClean="0">
                <a:solidFill>
                  <a:srgbClr val="000000"/>
                </a:solidFill>
              </a:rPr>
              <a:t>71% of the fact-checks from CNN, factcheck.org &amp; </a:t>
            </a:r>
            <a:r>
              <a:rPr lang="en-US" sz="2800" dirty="0" err="1" smtClean="0">
                <a:solidFill>
                  <a:srgbClr val="000000"/>
                </a:solidFill>
              </a:rPr>
              <a:t>PolitiFact</a:t>
            </a:r>
            <a:r>
              <a:rPr lang="en-US" sz="2800" dirty="0" smtClean="0">
                <a:solidFill>
                  <a:srgbClr val="000000"/>
                </a:solidFill>
              </a:rPr>
              <a:t> were ranked by ClaimBuster within top 18%.</a:t>
            </a:r>
            <a:endParaRPr lang="en-US" sz="2800" dirty="0">
              <a:solidFill>
                <a:srgbClr val="000000"/>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09252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graphicFrame>
        <p:nvGraphicFramePr>
          <p:cNvPr id="5" name="Table 4"/>
          <p:cNvGraphicFramePr>
            <a:graphicFrameLocks noGrp="1"/>
          </p:cNvGraphicFramePr>
          <p:nvPr>
            <p:extLst>
              <p:ext uri="{D42A27DB-BD31-4B8C-83A1-F6EECF244321}">
                <p14:modId xmlns:p14="http://schemas.microsoft.com/office/powerpoint/2010/main" val="3629528973"/>
              </p:ext>
            </p:extLst>
          </p:nvPr>
        </p:nvGraphicFramePr>
        <p:xfrm>
          <a:off x="406400" y="1085849"/>
          <a:ext cx="8297332" cy="3371854"/>
        </p:xfrm>
        <a:graphic>
          <a:graphicData uri="http://schemas.openxmlformats.org/drawingml/2006/table">
            <a:tbl>
              <a:tblPr/>
              <a:tblGrid>
                <a:gridCol w="1151467"/>
                <a:gridCol w="6310301"/>
                <a:gridCol w="835564"/>
              </a:tblGrid>
              <a:tr h="351788">
                <a:tc>
                  <a:txBody>
                    <a:bodyPr/>
                    <a:lstStyle/>
                    <a:p>
                      <a:pPr algn="ctr" rtl="0" fontAlgn="t">
                        <a:spcBef>
                          <a:spcPts val="0"/>
                        </a:spcBef>
                        <a:spcAft>
                          <a:spcPts val="0"/>
                        </a:spcAft>
                      </a:pPr>
                      <a:r>
                        <a:rPr lang="en-US" sz="1100" b="1" i="0" u="none" strike="noStrike" dirty="0">
                          <a:solidFill>
                            <a:srgbClr val="000000"/>
                          </a:solidFill>
                          <a:effectLst/>
                          <a:latin typeface="Arial" panose="020B0604020202020204" pitchFamily="34" charset="0"/>
                          <a:cs typeface="Arial" panose="020B0604020202020204" pitchFamily="34" charset="0"/>
                        </a:rPr>
                        <a:t>CNN Claim</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cs typeface="Arial" panose="020B0604020202020204" pitchFamily="34" charset="0"/>
                        </a:rPr>
                        <a:t>Associated sentence(s)[From TextGrabber]</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cs typeface="Arial" panose="020B0604020202020204" pitchFamily="34" charset="0"/>
                        </a:rPr>
                        <a:t>Score</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53763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1</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Part of this iranian deal was lifting the international sanctions on general sulemani.</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0.415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2</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I would go on to add – &gt;&gt; you don’t favor – &gt;&gt; i have never said that.</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0.511</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3</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A majority of the candidates on this stage supported amnesty.</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0.295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Timely the medicaid is growing at one of the lowest rates in the country.</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0.534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4</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cs typeface="Arial" panose="020B0604020202020204" pitchFamily="34" charset="0"/>
                        </a:rPr>
                        <a:t>We went from $8 billion in the hole to $5 million in the black.</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0.773</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7234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And the mexican government is much smarter, much sharper, much more cunning and they send the bad ones over because they don’t want to pay for them.</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0.215</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r h="351788">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6</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cs typeface="Arial" panose="020B0604020202020204" pitchFamily="34" charset="0"/>
                        </a:rPr>
                        <a:t>[Not found in the transcript]</a:t>
                      </a:r>
                      <a:endParaRPr lang="en-US" sz="110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cs typeface="Arial" panose="020B0604020202020204" pitchFamily="34" charset="0"/>
                        </a:rPr>
                        <a:t>N/A</a:t>
                      </a:r>
                      <a:endParaRPr lang="en-US" sz="1100" dirty="0">
                        <a:effectLst/>
                        <a:latin typeface="Arial" panose="020B0604020202020204" pitchFamily="34" charset="0"/>
                        <a:cs typeface="Arial" panose="020B0604020202020204" pitchFamily="34" charset="0"/>
                      </a:endParaRPr>
                    </a:p>
                  </a:txBody>
                  <a:tcPr marL="48398" marR="48398" marT="36299" marB="3629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r>
            </a:tbl>
          </a:graphicData>
        </a:graphic>
      </p:graphicFrame>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40320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Case Study: #GOPDebate2015</a:t>
            </a:r>
            <a:endParaRPr lang="en-US" sz="4000" dirty="0"/>
          </a:p>
        </p:txBody>
      </p:sp>
      <p:sp>
        <p:nvSpPr>
          <p:cNvPr id="3" name="Text Placeholder 2"/>
          <p:cNvSpPr>
            <a:spLocks noGrp="1"/>
          </p:cNvSpPr>
          <p:nvPr>
            <p:ph type="body" sz="quarter" idx="10"/>
          </p:nvPr>
        </p:nvSpPr>
        <p:spPr>
          <a:xfrm>
            <a:off x="389436" y="1085851"/>
            <a:ext cx="8363938" cy="2111347"/>
          </a:xfrm>
          <a:ln>
            <a:noFill/>
          </a:ln>
        </p:spPr>
        <p:txBody>
          <a:bodyPr/>
          <a:lstStyle/>
          <a:p>
            <a:pPr fontAlgn="base"/>
            <a:r>
              <a:rPr lang="en-US" sz="2800" dirty="0" smtClean="0">
                <a:solidFill>
                  <a:srgbClr val="000000"/>
                </a:solidFill>
              </a:rPr>
              <a:t>Real-time </a:t>
            </a:r>
            <a:r>
              <a:rPr lang="en-US" sz="2800" dirty="0">
                <a:solidFill>
                  <a:srgbClr val="000000"/>
                </a:solidFill>
              </a:rPr>
              <a:t>experiment with 2015 </a:t>
            </a:r>
            <a:r>
              <a:rPr lang="en-US" sz="2800" dirty="0" smtClean="0">
                <a:solidFill>
                  <a:srgbClr val="000000"/>
                </a:solidFill>
              </a:rPr>
              <a:t>second </a:t>
            </a:r>
            <a:r>
              <a:rPr lang="en-US" sz="2800" dirty="0">
                <a:solidFill>
                  <a:srgbClr val="000000"/>
                </a:solidFill>
              </a:rPr>
              <a:t>Republican primary </a:t>
            </a:r>
            <a:r>
              <a:rPr lang="en-US" sz="2800" dirty="0" smtClean="0">
                <a:solidFill>
                  <a:srgbClr val="000000"/>
                </a:solidFill>
              </a:rPr>
              <a:t>debate</a:t>
            </a:r>
            <a:endParaRPr lang="en-US" sz="2800" dirty="0">
              <a:solidFill>
                <a:srgbClr val="000000"/>
              </a:solidFill>
            </a:endParaRPr>
          </a:p>
          <a:p>
            <a:pPr fontAlgn="base"/>
            <a:r>
              <a:rPr lang="en-US" sz="2800" dirty="0" smtClean="0">
                <a:solidFill>
                  <a:srgbClr val="000000"/>
                </a:solidFill>
              </a:rPr>
              <a:t>Closed </a:t>
            </a:r>
            <a:r>
              <a:rPr lang="en-US" sz="2800" dirty="0">
                <a:solidFill>
                  <a:srgbClr val="000000"/>
                </a:solidFill>
              </a:rPr>
              <a:t>Captions </a:t>
            </a:r>
            <a:r>
              <a:rPr lang="en-US" sz="2800" dirty="0" smtClean="0">
                <a:solidFill>
                  <a:srgbClr val="000000"/>
                </a:solidFill>
              </a:rPr>
              <a:t>from CNN channel </a:t>
            </a:r>
            <a:endParaRPr lang="en-US" sz="2800" dirty="0">
              <a:solidFill>
                <a:srgbClr val="000000"/>
              </a:solidFill>
            </a:endParaRPr>
          </a:p>
          <a:p>
            <a:pPr fontAlgn="base"/>
            <a:r>
              <a:rPr lang="en-US" sz="2800" dirty="0" smtClean="0">
                <a:solidFill>
                  <a:srgbClr val="000000"/>
                </a:solidFill>
              </a:rPr>
              <a:t>Tweeted important </a:t>
            </a:r>
            <a:r>
              <a:rPr lang="en-US" sz="2800" dirty="0">
                <a:solidFill>
                  <a:srgbClr val="000000"/>
                </a:solidFill>
              </a:rPr>
              <a:t>factual claims to </a:t>
            </a:r>
            <a:r>
              <a:rPr lang="en-US" sz="2800" dirty="0">
                <a:solidFill>
                  <a:srgbClr val="000000"/>
                </a:solidFill>
                <a:hlinkClick r:id="rId2"/>
              </a:rPr>
              <a:t>https://</a:t>
            </a:r>
            <a:r>
              <a:rPr lang="en-US" sz="2800" dirty="0" smtClean="0">
                <a:solidFill>
                  <a:srgbClr val="000000"/>
                </a:solidFill>
                <a:hlinkClick r:id="rId2"/>
              </a:rPr>
              <a:t>twitter.com/ClaimBusterTM</a:t>
            </a:r>
            <a:r>
              <a:rPr lang="en-US" sz="2800" dirty="0" smtClean="0">
                <a:solidFill>
                  <a:srgbClr val="000000"/>
                </a:solidFill>
              </a:rPr>
              <a:t>, live!</a:t>
            </a:r>
            <a:endParaRPr lang="en-US" sz="2800" dirty="0">
              <a:solidFill>
                <a:srgbClr val="000000"/>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6955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32" y="76200"/>
            <a:ext cx="3750467" cy="50006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331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ome\clouds\Google Drive\Funding\Proposal\knight\2015\Knight News Challenge\screenshots\twi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0"/>
            <a:ext cx="3033712" cy="5071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2069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21161"/>
            <a:ext cx="8229600" cy="988588"/>
          </a:xfrm>
          <a:prstGeom prst="rect">
            <a:avLst/>
          </a:prstGeom>
        </p:spPr>
        <p:txBody>
          <a:bodyPr anchor="ctr"/>
          <a:lstStyle/>
          <a:p>
            <a:pPr algn="ctr" fontAlgn="auto">
              <a:spcBef>
                <a:spcPct val="0"/>
              </a:spcBef>
              <a:spcAft>
                <a:spcPts val="0"/>
              </a:spcAft>
              <a:defRPr/>
            </a:pPr>
            <a:r>
              <a:rPr lang="en-US" sz="3600" dirty="0">
                <a:solidFill>
                  <a:srgbClr val="F58026"/>
                </a:solidFill>
                <a:latin typeface="Garamond" panose="02020404030301010803" pitchFamily="18" charset="0"/>
                <a:ea typeface="+mj-ea"/>
                <a:cs typeface="+mj-cs"/>
              </a:rPr>
              <a:t>Demo</a:t>
            </a:r>
          </a:p>
          <a:p>
            <a:pPr algn="ctr" fontAlgn="auto">
              <a:spcBef>
                <a:spcPct val="0"/>
              </a:spcBef>
              <a:spcAft>
                <a:spcPts val="0"/>
              </a:spcAft>
              <a:defRPr/>
            </a:pPr>
            <a:r>
              <a:rPr lang="en-US" sz="3600" dirty="0">
                <a:solidFill>
                  <a:srgbClr val="0064B1"/>
                </a:solidFill>
                <a:latin typeface="Garamond" panose="02020404030301010803" pitchFamily="18" charset="0"/>
                <a:ea typeface="+mj-ea"/>
                <a:cs typeface="+mj-cs"/>
                <a:hlinkClick r:id="rId2"/>
              </a:rPr>
              <a:t>http</a:t>
            </a:r>
            <a:r>
              <a:rPr lang="en-US" sz="3600" dirty="0" smtClean="0">
                <a:solidFill>
                  <a:srgbClr val="0064B1"/>
                </a:solidFill>
                <a:latin typeface="Garamond" panose="02020404030301010803" pitchFamily="18" charset="0"/>
                <a:ea typeface="+mj-ea"/>
                <a:cs typeface="+mj-cs"/>
                <a:hlinkClick r:id="rId2"/>
              </a:rPr>
              <a:t>://idir.uta.edu/claimbuster</a:t>
            </a:r>
            <a:endParaRPr lang="en-US" sz="3600" dirty="0" smtClean="0">
              <a:solidFill>
                <a:srgbClr val="0064B1"/>
              </a:solidFill>
              <a:latin typeface="Garamond" panose="02020404030301010803" pitchFamily="18" charset="0"/>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3" y="1210756"/>
            <a:ext cx="4541174" cy="32355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550" y="1586821"/>
            <a:ext cx="3524250" cy="2643188"/>
          </a:xfrm>
          <a:prstGeom prst="rect">
            <a:avLst/>
          </a:prstGeom>
        </p:spPr>
      </p:pic>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4707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Publications</a:t>
            </a:r>
            <a:endParaRPr lang="en-US" sz="4400" dirty="0"/>
          </a:p>
        </p:txBody>
      </p:sp>
      <p:sp>
        <p:nvSpPr>
          <p:cNvPr id="3" name="Text Placeholder 2"/>
          <p:cNvSpPr>
            <a:spLocks noGrp="1"/>
          </p:cNvSpPr>
          <p:nvPr>
            <p:ph type="body" sz="quarter" idx="10"/>
          </p:nvPr>
        </p:nvSpPr>
        <p:spPr>
          <a:xfrm>
            <a:off x="389436" y="1038225"/>
            <a:ext cx="8183064" cy="3599960"/>
          </a:xfrm>
        </p:spPr>
        <p:txBody>
          <a:bodyPr/>
          <a:lstStyle/>
          <a:p>
            <a:pPr marL="342900" indent="-342900">
              <a:buFont typeface="Courier New" panose="02070309020205020404" pitchFamily="49" charset="0"/>
              <a:buChar char="o"/>
            </a:pPr>
            <a:r>
              <a:rPr lang="en-US" sz="1800" dirty="0">
                <a:solidFill>
                  <a:schemeClr val="accent5">
                    <a:lumMod val="75000"/>
                  </a:schemeClr>
                </a:solidFill>
              </a:rPr>
              <a:t>Detecting Check-worthy Factual Claims in Presidential Debates. </a:t>
            </a:r>
            <a:r>
              <a:rPr lang="en-US" sz="1800" dirty="0" err="1" smtClean="0">
                <a:solidFill>
                  <a:schemeClr val="tx1"/>
                </a:solidFill>
              </a:rPr>
              <a:t>Naeemul</a:t>
            </a:r>
            <a:r>
              <a:rPr lang="en-US" sz="1800" dirty="0" smtClean="0">
                <a:solidFill>
                  <a:schemeClr val="tx1"/>
                </a:solidFill>
              </a:rPr>
              <a:t> </a:t>
            </a:r>
            <a:r>
              <a:rPr lang="en-US" sz="1800" dirty="0">
                <a:solidFill>
                  <a:schemeClr val="tx1"/>
                </a:solidFill>
              </a:rPr>
              <a:t>Hassan, Chengkai Li, Mark </a:t>
            </a:r>
            <a:r>
              <a:rPr lang="en-US" sz="1800" dirty="0" smtClean="0">
                <a:solidFill>
                  <a:schemeClr val="tx1"/>
                </a:solidFill>
              </a:rPr>
              <a:t>Tremayne. CIKM 2015, pages 1835-1838.</a:t>
            </a:r>
          </a:p>
          <a:p>
            <a:pPr marL="342900" indent="-342900">
              <a:buFont typeface="Courier New" panose="02070309020205020404" pitchFamily="49" charset="0"/>
              <a:buChar char="o"/>
            </a:pPr>
            <a:r>
              <a:rPr lang="en-US" sz="1800" dirty="0">
                <a:solidFill>
                  <a:schemeClr val="accent5">
                    <a:lumMod val="75000"/>
                  </a:schemeClr>
                </a:solidFill>
              </a:rPr>
              <a:t>The Quest to Automate </a:t>
            </a:r>
            <a:r>
              <a:rPr lang="en-US" sz="1800" dirty="0" smtClean="0">
                <a:solidFill>
                  <a:schemeClr val="accent5">
                    <a:lumMod val="75000"/>
                  </a:schemeClr>
                </a:solidFill>
              </a:rPr>
              <a:t>Fact-Checking.</a:t>
            </a:r>
            <a:r>
              <a:rPr lang="en-US" sz="1800" dirty="0" smtClean="0">
                <a:solidFill>
                  <a:schemeClr val="tx1"/>
                </a:solidFill>
              </a:rPr>
              <a:t> </a:t>
            </a:r>
            <a:r>
              <a:rPr lang="en-US" sz="1800" dirty="0" err="1">
                <a:solidFill>
                  <a:schemeClr val="tx1"/>
                </a:solidFill>
              </a:rPr>
              <a:t>Naeemul</a:t>
            </a:r>
            <a:r>
              <a:rPr lang="en-US" sz="1800" dirty="0">
                <a:solidFill>
                  <a:schemeClr val="tx1"/>
                </a:solidFill>
              </a:rPr>
              <a:t> Hassan, Bill Adair, James Hamilton, Chengkai Li, Mark Tremayne, Jun Yang and Cong </a:t>
            </a:r>
            <a:r>
              <a:rPr lang="en-US" sz="1800" dirty="0" smtClean="0">
                <a:solidFill>
                  <a:schemeClr val="tx1"/>
                </a:solidFill>
              </a:rPr>
              <a:t>Yu. 2015 </a:t>
            </a:r>
            <a:r>
              <a:rPr lang="en-US" sz="1800" dirty="0" err="1">
                <a:solidFill>
                  <a:schemeClr val="tx1"/>
                </a:solidFill>
              </a:rPr>
              <a:t>Computation+Journalism</a:t>
            </a:r>
            <a:r>
              <a:rPr lang="en-US" sz="1800" dirty="0">
                <a:solidFill>
                  <a:schemeClr val="tx1"/>
                </a:solidFill>
              </a:rPr>
              <a:t> Symposium</a:t>
            </a:r>
            <a:r>
              <a:rPr lang="en-US" sz="1800" dirty="0" smtClean="0">
                <a:solidFill>
                  <a:schemeClr val="tx1"/>
                </a:solidFill>
              </a:rPr>
              <a:t>.</a:t>
            </a:r>
          </a:p>
          <a:p>
            <a:pPr marL="342900" indent="-342900">
              <a:buFont typeface="Courier New" panose="02070309020205020404" pitchFamily="49" charset="0"/>
              <a:buChar char="o"/>
            </a:pPr>
            <a:r>
              <a:rPr lang="en-US" sz="1800" dirty="0" smtClean="0">
                <a:solidFill>
                  <a:schemeClr val="accent5">
                    <a:lumMod val="75000"/>
                  </a:schemeClr>
                </a:solidFill>
              </a:rPr>
              <a:t>Online </a:t>
            </a:r>
            <a:r>
              <a:rPr lang="en-US" sz="1800" dirty="0">
                <a:solidFill>
                  <a:schemeClr val="accent5">
                    <a:lumMod val="75000"/>
                  </a:schemeClr>
                </a:solidFill>
              </a:rPr>
              <a:t>Frequent Episode Mining.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and Qing He. ICDE 2015, pages 891-902.</a:t>
            </a:r>
          </a:p>
          <a:p>
            <a:pPr marL="342900" indent="-342900">
              <a:buFont typeface="Courier New" panose="02070309020205020404" pitchFamily="49" charset="0"/>
              <a:buChar char="o"/>
            </a:pPr>
            <a:r>
              <a:rPr lang="en-US" sz="1800" dirty="0">
                <a:solidFill>
                  <a:schemeClr val="accent5">
                    <a:lumMod val="75000"/>
                  </a:schemeClr>
                </a:solidFill>
              </a:rPr>
              <a:t>Data In, Fact Out: Automated Monitoring of Facts by FactWatcher.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You Wu, Gensheng Zhang, Chengkai Li, Jun Yang, and Cong Yu. VLDB 2014, pages 1557-1560. Demonstration description. (</a:t>
            </a:r>
            <a:r>
              <a:rPr lang="en-US" sz="1800" b="1" dirty="0">
                <a:solidFill>
                  <a:schemeClr val="tx1"/>
                </a:solidFill>
              </a:rPr>
              <a:t>excellent demonstration award</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Finding, Monitoring, and Checking Claims Computationally Based on Structured Data. </a:t>
            </a:r>
            <a:r>
              <a:rPr lang="en-US" sz="1800" dirty="0">
                <a:solidFill>
                  <a:schemeClr val="tx1"/>
                </a:solidFill>
              </a:rPr>
              <a:t>Brett </a:t>
            </a:r>
            <a:r>
              <a:rPr lang="en-US" sz="1800" dirty="0" err="1">
                <a:solidFill>
                  <a:schemeClr val="tx1"/>
                </a:solidFill>
              </a:rPr>
              <a:t>Walenz</a:t>
            </a:r>
            <a:r>
              <a:rPr lang="en-US" sz="1800" dirty="0">
                <a:solidFill>
                  <a:schemeClr val="tx1"/>
                </a:solidFill>
              </a:rPr>
              <a:t>, You (Will) Wu, </a:t>
            </a:r>
            <a:r>
              <a:rPr lang="en-US" sz="1800" dirty="0" err="1">
                <a:solidFill>
                  <a:schemeClr val="tx1"/>
                </a:solidFill>
              </a:rPr>
              <a:t>Seokhyun</a:t>
            </a:r>
            <a:r>
              <a:rPr lang="en-US" sz="1800" dirty="0">
                <a:solidFill>
                  <a:schemeClr val="tx1"/>
                </a:solidFill>
              </a:rPr>
              <a:t> (Alex) Song, Emre Sonmez, Eric Wu, Kevin Wu, Pankaj K. Agarwal, Jun Yang, </a:t>
            </a:r>
            <a:r>
              <a:rPr lang="en-US" sz="1800" dirty="0" err="1">
                <a:solidFill>
                  <a:schemeClr val="tx1"/>
                </a:solidFill>
              </a:rPr>
              <a:t>Naeemul</a:t>
            </a:r>
            <a:r>
              <a:rPr lang="en-US" sz="1800" dirty="0">
                <a:solidFill>
                  <a:schemeClr val="tx1"/>
                </a:solidFill>
              </a:rPr>
              <a:t> Hassan, </a:t>
            </a:r>
            <a:r>
              <a:rPr lang="en-US" sz="1800" dirty="0" err="1">
                <a:solidFill>
                  <a:schemeClr val="tx1"/>
                </a:solidFill>
              </a:rPr>
              <a:t>Afroza</a:t>
            </a:r>
            <a:r>
              <a:rPr lang="en-US" sz="1800" dirty="0">
                <a:solidFill>
                  <a:schemeClr val="tx1"/>
                </a:solidFill>
              </a:rPr>
              <a:t> Sultana, Gensheng Zhang, Chengkai Li, Cong Yu. 2014 </a:t>
            </a:r>
            <a:r>
              <a:rPr lang="en-US" sz="1800" dirty="0" err="1">
                <a:solidFill>
                  <a:schemeClr val="tx1"/>
                </a:solidFill>
              </a:rPr>
              <a:t>Computation+Journalism</a:t>
            </a:r>
            <a:r>
              <a:rPr lang="en-US" sz="1800" dirty="0">
                <a:solidFill>
                  <a:schemeClr val="tx1"/>
                </a:solidFill>
              </a:rPr>
              <a:t> Symposium</a:t>
            </a:r>
            <a:r>
              <a:rPr lang="en-US" sz="1800" dirty="0" smtClean="0">
                <a:solidFill>
                  <a:schemeClr val="tx1"/>
                </a:solidFill>
              </a:rPr>
              <a:t>.</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02778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home\clouds\Google Drive\Funding\Proposal\knight\2015\Knight News Challenge\screenshots\home_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 y="58593"/>
            <a:ext cx="8264546" cy="5007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31266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ome\clouds\Google Drive\Funding\Proposal\knight\2015\Knight News Challenge\screenshots\event_full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0"/>
            <a:ext cx="5252222" cy="4989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648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home\clouds\Google Drive\Funding\Proposal\knight\2015\Knight News Challenge\screenshots\event_without_visual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84212"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14773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ome\clouds\Google Drive\Funding\Proposal\knight\2015\Knight News Challenge\screenshots\vide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9" y="0"/>
            <a:ext cx="6691312" cy="50725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46771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 y="390525"/>
            <a:ext cx="9147589"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7008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home\clouds\Google Drive\Funding\Proposal\knight\2015\Knight News Challenge\screenshots\word_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4" y="61912"/>
            <a:ext cx="4951528" cy="50815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7384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You are Invited </a:t>
            </a:r>
            <a:endParaRPr lang="en-US" dirty="0"/>
          </a:p>
        </p:txBody>
      </p:sp>
      <p:sp>
        <p:nvSpPr>
          <p:cNvPr id="5" name="Text Placeholder 2"/>
          <p:cNvSpPr>
            <a:spLocks noGrp="1"/>
          </p:cNvSpPr>
          <p:nvPr>
            <p:ph type="body" sz="quarter" idx="10"/>
          </p:nvPr>
        </p:nvSpPr>
        <p:spPr>
          <a:xfrm>
            <a:off x="5271715" y="1121353"/>
            <a:ext cx="3762581" cy="886397"/>
          </a:xfrm>
        </p:spPr>
        <p:txBody>
          <a:bodyPr/>
          <a:lstStyle/>
          <a:p>
            <a:r>
              <a:rPr lang="en-US" dirty="0"/>
              <a:t>http://</a:t>
            </a:r>
            <a:r>
              <a:rPr lang="en-US" dirty="0" smtClean="0"/>
              <a:t>bit.ly/claimbusters</a:t>
            </a:r>
            <a:endParaRPr lang="en-US" dirty="0"/>
          </a:p>
        </p:txBody>
      </p:sp>
      <p:pic>
        <p:nvPicPr>
          <p:cNvPr id="6" name="Picture 5"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9925" y="1996603"/>
            <a:ext cx="2743200" cy="2429157"/>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75" y="1836748"/>
            <a:ext cx="5597718" cy="316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82324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041621" y="1367150"/>
            <a:ext cx="7116417" cy="2062103"/>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smtClean="0">
                <a:solidFill>
                  <a:srgbClr val="0064B1"/>
                </a:solidFill>
              </a:rPr>
              <a:t>FactWatcher</a:t>
            </a:r>
            <a:endParaRPr lang="en-US" sz="6000" b="1" dirty="0">
              <a:solidFill>
                <a:srgbClr val="0064B1"/>
              </a:solidFill>
            </a:endParaRPr>
          </a:p>
          <a:p>
            <a:pPr marL="0" indent="0" algn="ctr">
              <a:buNone/>
            </a:pPr>
            <a:r>
              <a:rPr lang="en-US" sz="2800" b="1" dirty="0"/>
              <a:t>Automated Monitoring of Facts from Real-World Events</a:t>
            </a:r>
          </a:p>
        </p:txBody>
      </p:sp>
      <p:sp>
        <p:nvSpPr>
          <p:cNvPr id="3" name="TextBox 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1357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pPr>
              <a:tabLst>
                <a:tab pos="5543550" algn="l"/>
              </a:tabLst>
            </a:pPr>
            <a:r>
              <a:rPr lang="en-US" sz="4400" dirty="0" err="1" smtClean="0"/>
              <a:t>FactWatcher</a:t>
            </a:r>
            <a:endParaRPr lang="en-US" sz="4400" dirty="0"/>
          </a:p>
        </p:txBody>
      </p:sp>
      <p:sp>
        <p:nvSpPr>
          <p:cNvPr id="4" name="Right Arrow 3"/>
          <p:cNvSpPr/>
          <p:nvPr/>
        </p:nvSpPr>
        <p:spPr bwMode="auto">
          <a:xfrm>
            <a:off x="2919803" y="1904673"/>
            <a:ext cx="744839" cy="34224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8100000">
            <a:off x="3540464" y="2765552"/>
            <a:ext cx="745766" cy="37375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2208598" y="1006999"/>
            <a:ext cx="1969083" cy="83099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Tuple </a:t>
            </a:r>
            <a:r>
              <a:rPr lang="en-US" sz="2000" i="1" dirty="0" smtClean="0">
                <a:solidFill>
                  <a:schemeClr val="tx1"/>
                </a:solidFill>
                <a:latin typeface="Garamond" panose="02020404030301010803" pitchFamily="18" charset="0"/>
                <a:cs typeface="Times New Roman" pitchFamily="18" charset="0"/>
              </a:rPr>
              <a:t>t</a:t>
            </a:r>
            <a:r>
              <a:rPr lang="en-US" sz="2000" dirty="0" smtClean="0">
                <a:solidFill>
                  <a:schemeClr val="tx1"/>
                </a:solidFill>
                <a:latin typeface="Garamond" panose="02020404030301010803" pitchFamily="18" charset="0"/>
                <a:cs typeface="Times New Roman" pitchFamily="18" charset="0"/>
              </a:rPr>
              <a:t> for new real world event appended to database</a:t>
            </a:r>
            <a:endParaRPr lang="en-US" sz="2000" dirty="0">
              <a:solidFill>
                <a:schemeClr val="tx1"/>
              </a:solidFill>
              <a:latin typeface="Garamond" panose="02020404030301010803" pitchFamily="18" charset="0"/>
              <a:cs typeface="Times New Roman" pitchFamily="18" charset="0"/>
            </a:endParaRPr>
          </a:p>
        </p:txBody>
      </p:sp>
      <p:sp>
        <p:nvSpPr>
          <p:cNvPr id="7" name="Title 1"/>
          <p:cNvSpPr txBox="1">
            <a:spLocks/>
          </p:cNvSpPr>
          <p:nvPr/>
        </p:nvSpPr>
        <p:spPr>
          <a:xfrm>
            <a:off x="4371330" y="2794245"/>
            <a:ext cx="3943995"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Find constraint-measure </a:t>
            </a:r>
            <a:r>
              <a:rPr lang="en-US" sz="2000" dirty="0">
                <a:solidFill>
                  <a:schemeClr val="tx1"/>
                </a:solidFill>
                <a:latin typeface="Garamond" panose="02020404030301010803" pitchFamily="18" charset="0"/>
                <a:cs typeface="Times New Roman" pitchFamily="18" charset="0"/>
              </a:rPr>
              <a:t>pair (</a:t>
            </a:r>
            <a:r>
              <a:rPr lang="en-US" sz="2000" i="1" dirty="0">
                <a:solidFill>
                  <a:schemeClr val="tx1"/>
                </a:solidFill>
                <a:latin typeface="Garamond" panose="02020404030301010803" pitchFamily="18" charset="0"/>
                <a:cs typeface="Times New Roman" pitchFamily="18" charset="0"/>
              </a:rPr>
              <a:t>C</a:t>
            </a:r>
            <a:r>
              <a:rPr lang="en-US" sz="2000" dirty="0" smtClean="0">
                <a:solidFill>
                  <a:schemeClr val="tx1"/>
                </a:solidFill>
                <a:latin typeface="Garamond" panose="02020404030301010803" pitchFamily="18" charset="0"/>
                <a:cs typeface="Times New Roman" pitchFamily="18" charset="0"/>
              </a:rPr>
              <a:t>, </a:t>
            </a:r>
            <a:r>
              <a:rPr lang="en-US" sz="2000" i="1" dirty="0" smtClean="0">
                <a:solidFill>
                  <a:schemeClr val="tx1"/>
                </a:solidFill>
                <a:latin typeface="Garamond" panose="02020404030301010803" pitchFamily="18" charset="0"/>
                <a:cs typeface="Times New Roman" pitchFamily="18" charset="0"/>
              </a:rPr>
              <a:t>M</a:t>
            </a:r>
            <a:r>
              <a:rPr lang="en-US" sz="2000" dirty="0">
                <a:solidFill>
                  <a:schemeClr val="tx1"/>
                </a:solidFill>
                <a:latin typeface="Garamond" panose="02020404030301010803" pitchFamily="18" charset="0"/>
                <a:cs typeface="Times New Roman" pitchFamily="18" charset="0"/>
              </a:rPr>
              <a:t>) such that </a:t>
            </a:r>
            <a:r>
              <a:rPr lang="en-US" sz="2000" i="1" dirty="0">
                <a:solidFill>
                  <a:schemeClr val="tx1"/>
                </a:solidFill>
                <a:latin typeface="Garamond" panose="02020404030301010803" pitchFamily="18" charset="0"/>
                <a:cs typeface="Times New Roman" pitchFamily="18" charset="0"/>
              </a:rPr>
              <a:t>t</a:t>
            </a:r>
            <a:r>
              <a:rPr lang="en-US" sz="2000" dirty="0">
                <a:solidFill>
                  <a:schemeClr val="tx1"/>
                </a:solidFill>
                <a:latin typeface="Garamond" panose="02020404030301010803" pitchFamily="18" charset="0"/>
                <a:cs typeface="Times New Roman" pitchFamily="18" charset="0"/>
              </a:rPr>
              <a:t> </a:t>
            </a:r>
            <a:r>
              <a:rPr lang="en-US" sz="2000" dirty="0" smtClean="0">
                <a:solidFill>
                  <a:schemeClr val="tx1"/>
                </a:solidFill>
                <a:latin typeface="Garamond" panose="02020404030301010803" pitchFamily="18" charset="0"/>
                <a:cs typeface="Times New Roman" pitchFamily="18" charset="0"/>
              </a:rPr>
              <a:t> is </a:t>
            </a:r>
            <a:r>
              <a:rPr lang="en-US" sz="2000" dirty="0">
                <a:solidFill>
                  <a:schemeClr val="tx1"/>
                </a:solidFill>
                <a:latin typeface="Garamond" panose="02020404030301010803" pitchFamily="18" charset="0"/>
                <a:cs typeface="Times New Roman" pitchFamily="18" charset="0"/>
              </a:rPr>
              <a:t>in the contextual </a:t>
            </a:r>
            <a:r>
              <a:rPr lang="en-US" sz="2000" dirty="0" smtClean="0">
                <a:solidFill>
                  <a:schemeClr val="tx1"/>
                </a:solidFill>
                <a:latin typeface="Garamond" panose="02020404030301010803" pitchFamily="18" charset="0"/>
                <a:cs typeface="Times New Roman" pitchFamily="18" charset="0"/>
              </a:rPr>
              <a:t>skyline</a:t>
            </a:r>
            <a:endParaRPr lang="en-US" sz="2000" dirty="0">
              <a:solidFill>
                <a:schemeClr val="tx1"/>
              </a:solidFill>
              <a:latin typeface="Garamond" panose="02020404030301010803"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13007268"/>
              </p:ext>
            </p:extLst>
          </p:nvPr>
        </p:nvGraphicFramePr>
        <p:xfrm>
          <a:off x="72648" y="2508728"/>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Rectangle 8"/>
          <p:cNvSpPr/>
          <p:nvPr/>
        </p:nvSpPr>
        <p:spPr bwMode="auto">
          <a:xfrm>
            <a:off x="5648325" y="3581400"/>
            <a:ext cx="3331885" cy="1463598"/>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rgbClr val="00B050"/>
                </a:solidFill>
                <a:latin typeface="Garamond" panose="02020404030301010803" pitchFamily="18" charset="0"/>
                <a:cs typeface="Times New Roman" pitchFamily="18" charset="0"/>
              </a:rPr>
              <a:t>February</a:t>
            </a:r>
            <a:r>
              <a:rPr lang="en-US" sz="2000" spc="-100" dirty="0">
                <a:ln w="3175">
                  <a:noFill/>
                </a:ln>
                <a:solidFill>
                  <a:schemeClr val="tx1"/>
                </a:solidFill>
                <a:latin typeface="Garamond" panose="02020404030301010803" pitchFamily="18" charset="0"/>
                <a:cs typeface="Times New Roman" pitchFamily="18" charset="0"/>
              </a:rPr>
              <a:t>. </a:t>
            </a:r>
          </a:p>
        </p:txBody>
      </p:sp>
      <p:sp>
        <p:nvSpPr>
          <p:cNvPr id="10" name="Right Arrow 9"/>
          <p:cNvSpPr/>
          <p:nvPr/>
        </p:nvSpPr>
        <p:spPr bwMode="auto">
          <a:xfrm>
            <a:off x="4309158" y="4348160"/>
            <a:ext cx="719137" cy="390525"/>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3579706" y="4022302"/>
            <a:ext cx="2152649" cy="27975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Generate factual claim</a:t>
            </a:r>
            <a:endParaRPr lang="en-US" sz="2000" dirty="0">
              <a:solidFill>
                <a:schemeClr val="tx1"/>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158" y="809996"/>
            <a:ext cx="4751916" cy="17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244357" y="2274572"/>
            <a:ext cx="4856568" cy="305884"/>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 y="888303"/>
            <a:ext cx="2095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5229" y="483572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775985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1002134"/>
          </a:xfrm>
        </p:spPr>
        <p:txBody>
          <a:bodyPr/>
          <a:lstStyle/>
          <a:p>
            <a:r>
              <a:rPr lang="en-US" sz="3600" dirty="0">
                <a:solidFill>
                  <a:srgbClr val="0064B1"/>
                </a:solidFill>
              </a:rPr>
              <a:t>FactWatcher Finds Three Types of Facts (and can be Extended)</a:t>
            </a:r>
            <a:endParaRPr lang="en-US" sz="3600" dirty="0">
              <a:solidFill>
                <a:srgbClr val="0064B1"/>
              </a:solidFill>
            </a:endParaRPr>
          </a:p>
        </p:txBody>
      </p:sp>
      <p:sp>
        <p:nvSpPr>
          <p:cNvPr id="3" name="Text Placeholder 2"/>
          <p:cNvSpPr>
            <a:spLocks noGrp="1"/>
          </p:cNvSpPr>
          <p:nvPr>
            <p:ph type="body" sz="quarter" idx="10"/>
          </p:nvPr>
        </p:nvSpPr>
        <p:spPr>
          <a:xfrm>
            <a:off x="389436" y="1085850"/>
            <a:ext cx="8363938" cy="3470181"/>
          </a:xfrm>
        </p:spPr>
        <p:txBody>
          <a:bodyPr/>
          <a:lstStyle/>
          <a:p>
            <a:r>
              <a:rPr lang="en-US" sz="4000" dirty="0" smtClean="0">
                <a:solidFill>
                  <a:srgbClr val="F58026"/>
                </a:solidFill>
              </a:rPr>
              <a:t>Prominent streaks</a:t>
            </a:r>
            <a:endParaRPr lang="en-US" sz="4000" dirty="0">
              <a:solidFill>
                <a:srgbClr val="F58026"/>
              </a:solidFill>
            </a:endParaRPr>
          </a:p>
          <a:p>
            <a:pPr lvl="1"/>
            <a:r>
              <a:rPr lang="en-US" sz="2000" dirty="0" smtClean="0">
                <a:solidFill>
                  <a:schemeClr val="tx1"/>
                </a:solidFill>
              </a:rPr>
              <a:t>Long consecutive subsequence of high values in a sequence</a:t>
            </a:r>
          </a:p>
          <a:p>
            <a:pPr lvl="1"/>
            <a:endParaRPr lang="en-US" dirty="0" smtClean="0"/>
          </a:p>
          <a:p>
            <a:r>
              <a:rPr lang="en-US" sz="4000" dirty="0" smtClean="0">
                <a:solidFill>
                  <a:srgbClr val="F58026"/>
                </a:solidFill>
              </a:rPr>
              <a:t>One-of-the-few objects</a:t>
            </a:r>
            <a:endParaRPr lang="en-US" sz="4000" dirty="0">
              <a:solidFill>
                <a:srgbClr val="F58026"/>
              </a:solidFill>
            </a:endParaRPr>
          </a:p>
          <a:p>
            <a:pPr lvl="1"/>
            <a:r>
              <a:rPr lang="en-US" sz="2000" dirty="0" smtClean="0">
                <a:solidFill>
                  <a:schemeClr val="tx1"/>
                </a:solidFill>
              </a:rPr>
              <a:t>Qualifying statements that can only be made for very few objects</a:t>
            </a:r>
          </a:p>
          <a:p>
            <a:pPr lvl="1"/>
            <a:endParaRPr lang="en-US" sz="2000" dirty="0" smtClean="0">
              <a:solidFill>
                <a:srgbClr val="0064B1"/>
              </a:solidFill>
            </a:endParaRPr>
          </a:p>
          <a:p>
            <a:r>
              <a:rPr lang="en-US" sz="4000" dirty="0" smtClean="0">
                <a:solidFill>
                  <a:srgbClr val="F58026"/>
                </a:solidFill>
              </a:rPr>
              <a:t>Situational facts</a:t>
            </a:r>
          </a:p>
          <a:p>
            <a:pPr lvl="1"/>
            <a:r>
              <a:rPr lang="en-US" sz="2000" dirty="0" smtClean="0">
                <a:solidFill>
                  <a:schemeClr val="tx1"/>
                </a:solidFill>
              </a:rPr>
              <a:t>Comparison contexts and spaces that make a given object stand out</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55544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1038225"/>
            <a:ext cx="8183064" cy="3101362"/>
          </a:xfrm>
        </p:spPr>
        <p:txBody>
          <a:bodyPr/>
          <a:lstStyle/>
          <a:p>
            <a:pPr marL="342900" indent="-342900">
              <a:buFont typeface="Courier New" panose="02070309020205020404" pitchFamily="49" charset="0"/>
              <a:buChar char="o"/>
            </a:pPr>
            <a:r>
              <a:rPr lang="en-US" sz="1800" dirty="0" smtClean="0">
                <a:solidFill>
                  <a:schemeClr val="accent5">
                    <a:lumMod val="75000"/>
                  </a:schemeClr>
                </a:solidFill>
              </a:rPr>
              <a:t>Toward </a:t>
            </a:r>
            <a:r>
              <a:rPr lang="en-US" sz="1800" dirty="0">
                <a:solidFill>
                  <a:schemeClr val="accent5">
                    <a:lumMod val="75000"/>
                  </a:schemeClr>
                </a:solidFill>
              </a:rPr>
              <a:t>Computational Fact-Checking.</a:t>
            </a:r>
            <a:r>
              <a:rPr lang="en-US" sz="1800" dirty="0">
                <a:solidFill>
                  <a:schemeClr val="tx1"/>
                </a:solidFill>
              </a:rPr>
              <a:t> You Wu, Pankaj K. Agarwal, Chengkai Li, Jun Yang, Cong Yu. VLDB 2014, pages 589-600</a:t>
            </a:r>
            <a:r>
              <a:rPr lang="en-US" sz="1800" dirty="0" smtClean="0">
                <a:solidFill>
                  <a:schemeClr val="tx1"/>
                </a:solidFill>
              </a:rPr>
              <a:t>.</a:t>
            </a:r>
          </a:p>
          <a:p>
            <a:pPr marL="342900" indent="-342900">
              <a:buFont typeface="Courier New" panose="02070309020205020404" pitchFamily="49" charset="0"/>
              <a:buChar char="o"/>
            </a:pPr>
            <a:r>
              <a:rPr lang="en-US" sz="1800" dirty="0" err="1">
                <a:solidFill>
                  <a:schemeClr val="accent5">
                    <a:lumMod val="75000"/>
                  </a:schemeClr>
                </a:solidFill>
              </a:rPr>
              <a:t>iCheck</a:t>
            </a:r>
            <a:r>
              <a:rPr lang="en-US" sz="1800" dirty="0">
                <a:solidFill>
                  <a:schemeClr val="accent5">
                    <a:lumMod val="75000"/>
                  </a:schemeClr>
                </a:solidFill>
              </a:rPr>
              <a:t>: computationally combating "lies, d-</a:t>
            </a:r>
            <a:r>
              <a:rPr lang="en-US" sz="1800" dirty="0" err="1">
                <a:solidFill>
                  <a:schemeClr val="accent5">
                    <a:lumMod val="75000"/>
                  </a:schemeClr>
                </a:solidFill>
              </a:rPr>
              <a:t>ned</a:t>
            </a:r>
            <a:r>
              <a:rPr lang="en-US" sz="1800" dirty="0">
                <a:solidFill>
                  <a:schemeClr val="accent5">
                    <a:lumMod val="75000"/>
                  </a:schemeClr>
                </a:solidFill>
              </a:rPr>
              <a:t> lies, and statistics". </a:t>
            </a:r>
            <a:r>
              <a:rPr lang="en-US" sz="1800" dirty="0">
                <a:solidFill>
                  <a:schemeClr val="tx1"/>
                </a:solidFill>
              </a:rPr>
              <a:t>You Wu, Brett </a:t>
            </a:r>
            <a:r>
              <a:rPr lang="en-US" sz="1800" dirty="0" err="1">
                <a:solidFill>
                  <a:schemeClr val="tx1"/>
                </a:solidFill>
              </a:rPr>
              <a:t>Walenz</a:t>
            </a:r>
            <a:r>
              <a:rPr lang="en-US" sz="1800" dirty="0">
                <a:solidFill>
                  <a:schemeClr val="tx1"/>
                </a:solidFill>
              </a:rPr>
              <a:t>, Peggy Li, Andrew Shim, Emre Sonmez, Pankaj K. Agarwal, Chengkai Li, Jun Yang, Cong Yu. SIGMOD 2014, pages 1063-1066.</a:t>
            </a:r>
          </a:p>
          <a:p>
            <a:pPr marL="342900" indent="-342900">
              <a:buFont typeface="Courier New" panose="02070309020205020404" pitchFamily="49" charset="0"/>
              <a:buChar char="o"/>
            </a:pPr>
            <a:r>
              <a:rPr lang="en-US" sz="1800" dirty="0">
                <a:solidFill>
                  <a:schemeClr val="accent5">
                    <a:lumMod val="75000"/>
                  </a:schemeClr>
                </a:solidFill>
              </a:rPr>
              <a:t>Incremental Discovery of Prominent Situational Facts. </a:t>
            </a:r>
            <a:r>
              <a:rPr lang="en-US" sz="1800" dirty="0" err="1">
                <a:solidFill>
                  <a:schemeClr val="tx1"/>
                </a:solidFill>
              </a:rPr>
              <a:t>Afroza</a:t>
            </a:r>
            <a:r>
              <a:rPr lang="en-US" sz="1800" dirty="0">
                <a:solidFill>
                  <a:schemeClr val="tx1"/>
                </a:solidFill>
              </a:rPr>
              <a:t> Sultana, </a:t>
            </a:r>
            <a:r>
              <a:rPr lang="en-US" sz="1800" dirty="0" err="1">
                <a:solidFill>
                  <a:schemeClr val="tx1"/>
                </a:solidFill>
              </a:rPr>
              <a:t>Naeemul</a:t>
            </a:r>
            <a:r>
              <a:rPr lang="en-US" sz="1800" dirty="0">
                <a:solidFill>
                  <a:schemeClr val="tx1"/>
                </a:solidFill>
              </a:rPr>
              <a:t> Hassan, Chengkai Li, Jun Yang, Cong Yu. ICDE 2014, pages 112-123.</a:t>
            </a:r>
          </a:p>
          <a:p>
            <a:pPr marL="342900" indent="-342900">
              <a:buFont typeface="Courier New" panose="02070309020205020404" pitchFamily="49" charset="0"/>
              <a:buChar char="o"/>
            </a:pPr>
            <a:r>
              <a:rPr lang="en-US" sz="1800" dirty="0">
                <a:solidFill>
                  <a:schemeClr val="accent5">
                    <a:lumMod val="75000"/>
                  </a:schemeClr>
                </a:solidFill>
              </a:rPr>
              <a:t>Discovering General Prominent Streaks in Sequence Data. </a:t>
            </a:r>
            <a:r>
              <a:rPr lang="en-US" sz="1800" dirty="0">
                <a:solidFill>
                  <a:schemeClr val="tx1"/>
                </a:solidFill>
              </a:rPr>
              <a:t>Gensheng Zhang, Xiao Jiang, Ping Luo, Min Wang, Chengkai Li. ACM TKDD, </a:t>
            </a:r>
            <a:r>
              <a:rPr lang="fr-FR" sz="1800" dirty="0">
                <a:solidFill>
                  <a:schemeClr val="tx1"/>
                </a:solidFill>
              </a:rPr>
              <a:t>8(2):article 9, </a:t>
            </a:r>
            <a:r>
              <a:rPr lang="fr-FR" sz="1800" dirty="0" err="1">
                <a:solidFill>
                  <a:schemeClr val="tx1"/>
                </a:solidFill>
              </a:rPr>
              <a:t>June</a:t>
            </a:r>
            <a:r>
              <a:rPr lang="fr-FR" sz="1800" dirty="0">
                <a:solidFill>
                  <a:schemeClr val="tx1"/>
                </a:solidFill>
              </a:rPr>
              <a:t> 2014</a:t>
            </a:r>
            <a:r>
              <a:rPr lang="en-US" sz="1800" dirty="0">
                <a:solidFill>
                  <a:schemeClr val="tx1"/>
                </a:solidFill>
              </a:rPr>
              <a:t>.</a:t>
            </a:r>
          </a:p>
          <a:p>
            <a:pPr marL="342900" indent="-342900">
              <a:buFont typeface="Courier New" panose="02070309020205020404" pitchFamily="49" charset="0"/>
              <a:buChar char="o"/>
            </a:pPr>
            <a:r>
              <a:rPr lang="en-US" sz="1800" dirty="0">
                <a:solidFill>
                  <a:schemeClr val="accent5">
                    <a:lumMod val="75000"/>
                  </a:schemeClr>
                </a:solidFill>
              </a:rPr>
              <a:t>Discovering and Learning Sensational Episodes of News Events. </a:t>
            </a:r>
            <a:r>
              <a:rPr lang="en-US" sz="1800" dirty="0">
                <a:solidFill>
                  <a:schemeClr val="tx1"/>
                </a:solidFill>
              </a:rPr>
              <a:t>Xiang </a:t>
            </a:r>
            <a:r>
              <a:rPr lang="en-US" sz="1800" dirty="0" err="1">
                <a:solidFill>
                  <a:schemeClr val="tx1"/>
                </a:solidFill>
              </a:rPr>
              <a:t>Ao</a:t>
            </a:r>
            <a:r>
              <a:rPr lang="en-US" sz="1800" dirty="0">
                <a:solidFill>
                  <a:schemeClr val="tx1"/>
                </a:solidFill>
              </a:rPr>
              <a:t>, Ping Luo, Chengkai Li, </a:t>
            </a:r>
            <a:r>
              <a:rPr lang="en-US" sz="1800" dirty="0" err="1">
                <a:solidFill>
                  <a:schemeClr val="tx1"/>
                </a:solidFill>
              </a:rPr>
              <a:t>Fuzhen</a:t>
            </a:r>
            <a:r>
              <a:rPr lang="en-US" sz="1800" dirty="0">
                <a:solidFill>
                  <a:schemeClr val="tx1"/>
                </a:solidFill>
              </a:rPr>
              <a:t> Zhuang, Qing He, and </a:t>
            </a:r>
            <a:r>
              <a:rPr lang="en-US" sz="1800" dirty="0" err="1">
                <a:solidFill>
                  <a:schemeClr val="tx1"/>
                </a:solidFill>
              </a:rPr>
              <a:t>Zhongzhi</a:t>
            </a:r>
            <a:r>
              <a:rPr lang="en-US" sz="1800" dirty="0">
                <a:solidFill>
                  <a:schemeClr val="tx1"/>
                </a:solidFill>
              </a:rPr>
              <a:t> Shi. WWW 2014, pages 217-218</a:t>
            </a:r>
            <a:r>
              <a:rPr lang="en-US" sz="1800" dirty="0" smtClean="0">
                <a:solidFill>
                  <a:schemeClr val="tx1"/>
                </a:solidFill>
              </a:rPr>
              <a:t>.</a:t>
            </a:r>
            <a:endParaRPr lang="en-US" sz="1800"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7456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r>
              <a:rPr lang="en-US" sz="3600" dirty="0" err="1" smtClean="0">
                <a:solidFill>
                  <a:srgbClr val="0064B1"/>
                </a:solidFill>
                <a:latin typeface="Garamond" panose="02020404030301010803" pitchFamily="18" charset="0"/>
              </a:rPr>
              <a:t>FactWatcher</a:t>
            </a:r>
            <a:r>
              <a:rPr lang="en-US" sz="3600" dirty="0" smtClean="0">
                <a:solidFill>
                  <a:srgbClr val="0064B1"/>
                </a:solidFill>
                <a:latin typeface="Garamond" panose="02020404030301010803" pitchFamily="18" charset="0"/>
              </a:rPr>
              <a:t> Finds Three Types of Facts (and can be Extended)</a:t>
            </a:r>
            <a:endParaRPr lang="en-US" sz="3600"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1232452"/>
            <a:ext cx="8573589" cy="3222421"/>
          </a:xfrm>
        </p:spPr>
        <p:txBody>
          <a:bodyPr/>
          <a:lstStyle/>
          <a:p>
            <a:pPr lvl="1"/>
            <a:r>
              <a:rPr lang="en-US" sz="3200" dirty="0" smtClean="0">
                <a:solidFill>
                  <a:srgbClr val="F58026"/>
                </a:solidFill>
              </a:rPr>
              <a:t>Domains</a:t>
            </a:r>
            <a:endParaRPr lang="en-US" sz="4000" dirty="0" smtClean="0">
              <a:solidFill>
                <a:srgbClr val="F58026"/>
              </a:solidFill>
            </a:endParaRPr>
          </a:p>
          <a:p>
            <a:pPr marL="342900" lvl="1" indent="-342900">
              <a:buFont typeface="Courier New" panose="02070309020205020404" pitchFamily="49" charset="0"/>
              <a:buChar char="o"/>
            </a:pPr>
            <a:r>
              <a:rPr lang="en-US" dirty="0" smtClean="0"/>
              <a:t>sports</a:t>
            </a:r>
            <a:r>
              <a:rPr lang="en-US" dirty="0"/>
              <a:t>, weather, crimes, </a:t>
            </a:r>
            <a:r>
              <a:rPr lang="en-US" dirty="0" smtClean="0"/>
              <a:t>transportation</a:t>
            </a:r>
            <a:r>
              <a:rPr lang="en-US" dirty="0"/>
              <a:t>, </a:t>
            </a:r>
            <a:r>
              <a:rPr lang="en-US" dirty="0" smtClean="0"/>
              <a:t>finance</a:t>
            </a:r>
            <a:r>
              <a:rPr lang="en-US" dirty="0"/>
              <a:t>, social media </a:t>
            </a:r>
            <a:r>
              <a:rPr lang="en-US" dirty="0" smtClean="0"/>
              <a:t>analytics</a:t>
            </a:r>
            <a:r>
              <a:rPr lang="en-US" dirty="0"/>
              <a:t> </a:t>
            </a:r>
            <a:endParaRPr lang="en-US" dirty="0" smtClean="0">
              <a:solidFill>
                <a:srgbClr val="F58026"/>
              </a:solidFill>
            </a:endParaRPr>
          </a:p>
          <a:p>
            <a:pPr lvl="1"/>
            <a:r>
              <a:rPr lang="en-US" sz="3200" dirty="0" smtClean="0">
                <a:solidFill>
                  <a:srgbClr val="F58026"/>
                </a:solidFill>
              </a:rPr>
              <a:t>Examples from Real News Media</a:t>
            </a:r>
          </a:p>
          <a:p>
            <a:pPr lvl="1"/>
            <a:r>
              <a:rPr lang="en-US" sz="2800" dirty="0" smtClean="0">
                <a:solidFill>
                  <a:schemeClr val="accent5">
                    <a:lumMod val="75000"/>
                  </a:schemeClr>
                </a:solidFill>
              </a:rPr>
              <a:t>Prominent streaks</a:t>
            </a: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“This month the Chinese capital has experienced </a:t>
            </a:r>
            <a:r>
              <a:rPr lang="en-US" sz="2000" dirty="0" smtClean="0">
                <a:solidFill>
                  <a:schemeClr val="accent6"/>
                </a:solidFill>
                <a:latin typeface="Garamond" panose="02020404030301010803" pitchFamily="18" charset="0"/>
              </a:rPr>
              <a:t>10 days </a:t>
            </a:r>
            <a:r>
              <a:rPr lang="en-US" sz="2000" dirty="0" smtClean="0">
                <a:solidFill>
                  <a:schemeClr val="tx1"/>
                </a:solidFill>
                <a:latin typeface="Garamond" panose="02020404030301010803" pitchFamily="18" charset="0"/>
              </a:rPr>
              <a:t>with a maximum temperature in around </a:t>
            </a:r>
            <a:r>
              <a:rPr lang="en-US" sz="2000" dirty="0" smtClean="0">
                <a:solidFill>
                  <a:schemeClr val="accent6"/>
                </a:solidFill>
                <a:latin typeface="Garamond" panose="02020404030301010803" pitchFamily="18" charset="0"/>
              </a:rPr>
              <a:t>35 degrees </a:t>
            </a:r>
            <a:r>
              <a:rPr lang="en-US" sz="2000" dirty="0" smtClean="0">
                <a:solidFill>
                  <a:schemeClr val="tx1"/>
                </a:solidFill>
                <a:latin typeface="Garamond" panose="02020404030301010803" pitchFamily="18" charset="0"/>
              </a:rPr>
              <a:t>Celsius – the most for the month of July in a decade.” </a:t>
            </a:r>
            <a:r>
              <a:rPr lang="en-US" sz="1200" dirty="0" smtClean="0"/>
              <a:t>http://www.chinadaily.com.cn/china/2010-07/27/content_11055675.htm</a:t>
            </a:r>
            <a:endParaRPr lang="en-US" sz="2000" dirty="0" smtClean="0">
              <a:solidFill>
                <a:schemeClr val="tx1"/>
              </a:solidFill>
              <a:latin typeface="Garamond" panose="02020404030301010803" pitchFamily="18" charset="0"/>
            </a:endParaRPr>
          </a:p>
          <a:p>
            <a:pPr marL="342900" lvl="1" indent="-342900">
              <a:buFont typeface="Courier New" panose="02070309020205020404" pitchFamily="49" charset="0"/>
              <a:buChar char="o"/>
            </a:pPr>
            <a:r>
              <a:rPr lang="en-US" sz="2000" dirty="0" smtClean="0">
                <a:solidFill>
                  <a:schemeClr val="tx1"/>
                </a:solidFill>
                <a:latin typeface="Garamond" panose="02020404030301010803" pitchFamily="18" charset="0"/>
              </a:rPr>
              <a:t>“</a:t>
            </a:r>
            <a:r>
              <a:rPr lang="en-US" sz="2000" dirty="0">
                <a:solidFill>
                  <a:schemeClr val="tx1"/>
                </a:solidFill>
                <a:latin typeface="Garamond" panose="02020404030301010803" pitchFamily="18" charset="0"/>
              </a:rPr>
              <a:t>The Nikkei 225 closed </a:t>
            </a:r>
            <a:r>
              <a:rPr lang="en-US" sz="2000" dirty="0">
                <a:solidFill>
                  <a:schemeClr val="accent6"/>
                </a:solidFill>
                <a:latin typeface="Garamond" panose="02020404030301010803" pitchFamily="18" charset="0"/>
              </a:rPr>
              <a:t>below 10000</a:t>
            </a:r>
            <a:r>
              <a:rPr lang="en-US" sz="2000" dirty="0">
                <a:solidFill>
                  <a:schemeClr val="tx1"/>
                </a:solidFill>
                <a:latin typeface="Garamond" panose="02020404030301010803" pitchFamily="18" charset="0"/>
              </a:rPr>
              <a:t> for the </a:t>
            </a:r>
            <a:r>
              <a:rPr lang="en-US" sz="2000" dirty="0">
                <a:solidFill>
                  <a:schemeClr val="accent6"/>
                </a:solidFill>
                <a:latin typeface="Garamond" panose="02020404030301010803" pitchFamily="18" charset="0"/>
              </a:rPr>
              <a:t>12th consecutive week</a:t>
            </a:r>
            <a:r>
              <a:rPr lang="en-US" sz="2000" dirty="0">
                <a:solidFill>
                  <a:schemeClr val="tx1"/>
                </a:solidFill>
                <a:latin typeface="Garamond" panose="02020404030301010803" pitchFamily="18" charset="0"/>
              </a:rPr>
              <a:t>, the longest such streak since June 2009</a:t>
            </a:r>
            <a:r>
              <a:rPr lang="en-US" sz="2000" dirty="0" smtClean="0">
                <a:solidFill>
                  <a:schemeClr val="tx1"/>
                </a:solidFill>
                <a:latin typeface="Garamond" panose="02020404030301010803" pitchFamily="18" charset="0"/>
              </a:rPr>
              <a:t>.”</a:t>
            </a:r>
            <a:r>
              <a:rPr lang="en-US" dirty="0"/>
              <a:t> </a:t>
            </a:r>
            <a:endParaRPr lang="en-US" dirty="0" smtClean="0"/>
          </a:p>
          <a:p>
            <a:pPr lvl="1"/>
            <a:r>
              <a:rPr lang="en-US" sz="1200" dirty="0" smtClean="0"/>
              <a:t>           http://www.bloomberg.com/news/articles/2010-08-06/japanese-stocks-fall-for-second-day-this-week-on-u-s-jobless-claims-yen</a:t>
            </a:r>
            <a:endParaRPr lang="en-US" sz="1200" dirty="0" smtClean="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77229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1002134"/>
          </a:xfrm>
        </p:spPr>
        <p:txBody>
          <a:bodyPr/>
          <a:lstStyle/>
          <a:p>
            <a:r>
              <a:rPr lang="en-US" sz="3600" dirty="0" err="1">
                <a:solidFill>
                  <a:srgbClr val="0064B1"/>
                </a:solidFill>
              </a:rPr>
              <a:t>FactWatcher</a:t>
            </a:r>
            <a:r>
              <a:rPr lang="en-US" sz="3600" dirty="0">
                <a:solidFill>
                  <a:srgbClr val="0064B1"/>
                </a:solidFill>
              </a:rPr>
              <a:t> Finds Three Types of Facts (and can be Extended)</a:t>
            </a:r>
          </a:p>
        </p:txBody>
      </p:sp>
      <p:sp>
        <p:nvSpPr>
          <p:cNvPr id="3" name="Text Placeholder 2"/>
          <p:cNvSpPr>
            <a:spLocks noGrp="1"/>
          </p:cNvSpPr>
          <p:nvPr>
            <p:ph type="body" sz="quarter" idx="10"/>
          </p:nvPr>
        </p:nvSpPr>
        <p:spPr>
          <a:xfrm>
            <a:off x="389435" y="1205999"/>
            <a:ext cx="8573589" cy="3017749"/>
          </a:xfrm>
        </p:spPr>
        <p:txBody>
          <a:bodyPr/>
          <a:lstStyle/>
          <a:p>
            <a:pPr lvl="1"/>
            <a:r>
              <a:rPr lang="en-US" sz="3200" dirty="0">
                <a:solidFill>
                  <a:srgbClr val="F58026"/>
                </a:solidFill>
              </a:rPr>
              <a:t>Examples from Real News Media</a:t>
            </a:r>
          </a:p>
          <a:p>
            <a:pPr lvl="1"/>
            <a:r>
              <a:rPr lang="en-US" sz="2800" dirty="0" smtClean="0">
                <a:solidFill>
                  <a:schemeClr val="accent5">
                    <a:lumMod val="75000"/>
                  </a:schemeClr>
                </a:solidFill>
              </a:rPr>
              <a:t>Situational facts, One-of-the-few </a:t>
            </a:r>
            <a:r>
              <a:rPr lang="en-US" sz="2800" dirty="0">
                <a:solidFill>
                  <a:schemeClr val="accent5">
                    <a:lumMod val="75000"/>
                  </a:schemeClr>
                </a:solidFill>
              </a:rPr>
              <a:t>o</a:t>
            </a:r>
            <a:r>
              <a:rPr lang="en-US" sz="2800" dirty="0" smtClean="0">
                <a:solidFill>
                  <a:schemeClr val="accent5">
                    <a:lumMod val="75000"/>
                  </a:schemeClr>
                </a:solidFill>
              </a:rPr>
              <a:t>bjects</a:t>
            </a:r>
            <a:endParaRPr lang="en-US" sz="2800" dirty="0">
              <a:solidFill>
                <a:schemeClr val="accent5">
                  <a:lumMod val="75000"/>
                </a:schemeClr>
              </a:solidFill>
            </a:endParaRPr>
          </a:p>
          <a:p>
            <a:pPr lvl="1"/>
            <a:endParaRPr lang="en-US" sz="2000" dirty="0" smtClean="0"/>
          </a:p>
          <a:p>
            <a:pPr marL="342900" lvl="1" indent="-342900">
              <a:buFont typeface="Courier New" panose="02070309020205020404" pitchFamily="49" charset="0"/>
              <a:buChar char="o"/>
            </a:pPr>
            <a:r>
              <a:rPr lang="en-US" sz="2000" dirty="0" smtClean="0"/>
              <a:t>“</a:t>
            </a:r>
            <a:r>
              <a:rPr lang="en-US" sz="2000" dirty="0"/>
              <a:t>Paul George had </a:t>
            </a:r>
            <a:r>
              <a:rPr lang="en-US" sz="2000" dirty="0">
                <a:solidFill>
                  <a:schemeClr val="accent6"/>
                </a:solidFill>
              </a:rPr>
              <a:t>21 points, 11 rebounds and 5 assists</a:t>
            </a:r>
            <a:r>
              <a:rPr lang="en-US" sz="2000" dirty="0"/>
              <a:t> to become the </a:t>
            </a:r>
            <a:r>
              <a:rPr lang="en-US" sz="2000" dirty="0">
                <a:solidFill>
                  <a:srgbClr val="83B800"/>
                </a:solidFill>
              </a:rPr>
              <a:t>first Pacers player</a:t>
            </a:r>
            <a:r>
              <a:rPr lang="en-US" sz="2000" dirty="0"/>
              <a:t> with a 20/10/5 (points/rebounds/assists) game </a:t>
            </a:r>
            <a:r>
              <a:rPr lang="en-US" sz="2000" dirty="0">
                <a:solidFill>
                  <a:srgbClr val="83B800"/>
                </a:solidFill>
              </a:rPr>
              <a:t>against the Bulls</a:t>
            </a:r>
            <a:r>
              <a:rPr lang="en-US" sz="2000" dirty="0"/>
              <a:t> </a:t>
            </a:r>
            <a:r>
              <a:rPr lang="en-US" sz="2000" dirty="0">
                <a:solidFill>
                  <a:srgbClr val="83B800"/>
                </a:solidFill>
              </a:rPr>
              <a:t>since </a:t>
            </a:r>
            <a:r>
              <a:rPr lang="en-US" sz="2000" dirty="0" err="1"/>
              <a:t>Detlef</a:t>
            </a:r>
            <a:r>
              <a:rPr lang="en-US" sz="2000" dirty="0"/>
              <a:t> Schrempf</a:t>
            </a:r>
            <a:r>
              <a:rPr lang="en-US" sz="2000" dirty="0">
                <a:solidFill>
                  <a:srgbClr val="83B800"/>
                </a:solidFill>
              </a:rPr>
              <a:t> </a:t>
            </a:r>
            <a:r>
              <a:rPr lang="en-US" sz="2000" dirty="0"/>
              <a:t>in </a:t>
            </a:r>
            <a:r>
              <a:rPr lang="en-US" sz="2000" dirty="0">
                <a:solidFill>
                  <a:srgbClr val="83B800"/>
                </a:solidFill>
              </a:rPr>
              <a:t>December 1992</a:t>
            </a:r>
            <a:r>
              <a:rPr lang="en-US" sz="2000" dirty="0" smtClean="0"/>
              <a:t>.”                                                                  </a:t>
            </a:r>
            <a:r>
              <a:rPr lang="en-US" sz="1200" dirty="0" smtClean="0"/>
              <a:t>http</a:t>
            </a:r>
            <a:r>
              <a:rPr lang="en-US" sz="1200" dirty="0"/>
              <a:t>://espn.go.com/espn/elias?date=20130205</a:t>
            </a:r>
          </a:p>
          <a:p>
            <a:pPr marL="342900" lvl="1" indent="-342900">
              <a:buFont typeface="Courier New" panose="02070309020205020404" pitchFamily="49" charset="0"/>
              <a:buChar char="o"/>
            </a:pPr>
            <a:endParaRPr lang="en-US" sz="2000" dirty="0" smtClean="0"/>
          </a:p>
          <a:p>
            <a:pPr marL="342900" lvl="1" indent="-342900">
              <a:buFont typeface="Courier New" panose="02070309020205020404" pitchFamily="49" charset="0"/>
              <a:buChar char="o"/>
            </a:pPr>
            <a:r>
              <a:rPr lang="en-US" sz="2000" dirty="0" smtClean="0"/>
              <a:t>“</a:t>
            </a:r>
            <a:r>
              <a:rPr lang="en-US" sz="2000" dirty="0"/>
              <a:t>The social world’s </a:t>
            </a:r>
            <a:r>
              <a:rPr lang="en-US" sz="2000" dirty="0">
                <a:solidFill>
                  <a:srgbClr val="83B800"/>
                </a:solidFill>
              </a:rPr>
              <a:t>most viral photo </a:t>
            </a:r>
            <a:r>
              <a:rPr lang="en-US" sz="2000" dirty="0"/>
              <a:t>ever generated </a:t>
            </a:r>
            <a:r>
              <a:rPr lang="en-US" sz="2000" dirty="0">
                <a:solidFill>
                  <a:schemeClr val="accent6"/>
                </a:solidFill>
              </a:rPr>
              <a:t>3.5 million likes, 170,000 comments and 460,000 shares</a:t>
            </a:r>
            <a:r>
              <a:rPr lang="en-US" sz="2000" dirty="0"/>
              <a:t> by Wednesday afternoon</a:t>
            </a:r>
            <a:r>
              <a:rPr lang="en-US" sz="2000" dirty="0" smtClean="0"/>
              <a:t>.”                                   </a:t>
            </a:r>
            <a:r>
              <a:rPr lang="en-US" sz="1200" dirty="0" smtClean="0"/>
              <a:t>http</a:t>
            </a:r>
            <a:r>
              <a:rPr lang="en-US" sz="1200" dirty="0"/>
              <a:t>://</a:t>
            </a:r>
            <a:r>
              <a:rPr lang="en-US" sz="1200" dirty="0" smtClean="0"/>
              <a:t>www.cnbc.com/id/49728455</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0390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1" y="63798"/>
            <a:ext cx="6397626" cy="5006216"/>
          </a:xfrm>
          <a:prstGeom prst="rect">
            <a:avLst/>
          </a:prstGeom>
        </p:spPr>
      </p:pic>
      <p:sp>
        <p:nvSpPr>
          <p:cNvPr id="4" name="Title 1"/>
          <p:cNvSpPr txBox="1">
            <a:spLocks/>
          </p:cNvSpPr>
          <p:nvPr/>
        </p:nvSpPr>
        <p:spPr>
          <a:xfrm>
            <a:off x="160518" y="4275570"/>
            <a:ext cx="8896018" cy="867930"/>
          </a:xfrm>
          <a:prstGeom prst="rect">
            <a:avLst/>
          </a:prstGeom>
          <a:solidFill>
            <a:schemeClr val="bg1"/>
          </a:solidFill>
        </p:spPr>
        <p:txBody>
          <a:bodyPr vert="horz" wrap="square" lIns="182880" tIns="182880" rIns="182880" bIns="18288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3600" b="1" dirty="0" smtClean="0">
                <a:solidFill>
                  <a:srgbClr val="0064B1"/>
                </a:solidFill>
                <a:latin typeface="Garamond" panose="02020404030301010803" pitchFamily="18" charset="0"/>
              </a:rPr>
              <a:t>http://idir.uta.edu/factwatcher/</a:t>
            </a:r>
            <a:endParaRPr lang="en-US" sz="3600" b="1" dirty="0">
              <a:solidFill>
                <a:srgbClr val="0064B1"/>
              </a:solidFill>
              <a:latin typeface="Garamond" panose="02020404030301010803" pitchFamily="18"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454" y="1100055"/>
            <a:ext cx="1504950" cy="146685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646" y="3517284"/>
            <a:ext cx="1973687" cy="7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17500" y="2566906"/>
            <a:ext cx="2336858" cy="307777"/>
          </a:xfrm>
          <a:prstGeom prst="rect">
            <a:avLst/>
          </a:prstGeom>
          <a:noFill/>
        </p:spPr>
        <p:txBody>
          <a:bodyPr wrap="none" lIns="0" tIns="0" rIns="0" bIns="0" rtlCol="0">
            <a:spAutoFit/>
          </a:bodyPr>
          <a:lstStyle/>
          <a:p>
            <a:r>
              <a:rPr lang="en-US" sz="2000" dirty="0" smtClean="0">
                <a:latin typeface="Garamond" panose="02020404030301010803" pitchFamily="18" charset="0"/>
              </a:rPr>
              <a:t>Excellent Demo Award</a:t>
            </a:r>
          </a:p>
        </p:txBody>
      </p:sp>
      <p:sp>
        <p:nvSpPr>
          <p:cNvPr id="15" name="TextBox 14"/>
          <p:cNvSpPr txBox="1"/>
          <p:nvPr/>
        </p:nvSpPr>
        <p:spPr>
          <a:xfrm>
            <a:off x="6722052" y="470622"/>
            <a:ext cx="2024593" cy="492443"/>
          </a:xfrm>
          <a:prstGeom prst="rect">
            <a:avLst/>
          </a:prstGeom>
          <a:noFill/>
        </p:spPr>
        <p:txBody>
          <a:bodyPr wrap="none" lIns="0" tIns="0" rIns="0" bIns="0" rtlCol="0">
            <a:spAutoFit/>
          </a:bodyPr>
          <a:lstStyle/>
          <a:p>
            <a:r>
              <a:rPr lang="en-US" sz="3200" dirty="0" smtClean="0">
                <a:solidFill>
                  <a:schemeClr val="accent5">
                    <a:lumMod val="75000"/>
                  </a:schemeClr>
                </a:solidFill>
                <a:latin typeface="Garamond" panose="02020404030301010803" pitchFamily="18" charset="0"/>
              </a:rPr>
              <a:t>Presented In</a:t>
            </a:r>
          </a:p>
        </p:txBody>
      </p:sp>
      <p:sp>
        <p:nvSpPr>
          <p:cNvPr id="13" name="TextBox 1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73304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6967" y="2824341"/>
            <a:ext cx="5314089" cy="22719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39" y="51574"/>
            <a:ext cx="5153971" cy="363977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9137" y="72845"/>
            <a:ext cx="3737612" cy="2908594"/>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744048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47558"/>
          </a:xfrm>
        </p:spPr>
        <p:txBody>
          <a:bodyPr/>
          <a:lstStyle/>
          <a:p>
            <a:r>
              <a:rPr lang="en-US" sz="3200" dirty="0" smtClean="0"/>
              <a:t>How were </a:t>
            </a:r>
            <a:r>
              <a:rPr lang="en-US" sz="3200" dirty="0" smtClean="0"/>
              <a:t>such </a:t>
            </a:r>
            <a:r>
              <a:rPr lang="en-US" sz="3200" dirty="0" smtClean="0"/>
              <a:t>Facts Discovered in Current Systems?</a:t>
            </a:r>
            <a:endParaRPr lang="en-US" sz="3200" dirty="0"/>
          </a:p>
        </p:txBody>
      </p:sp>
      <p:sp>
        <p:nvSpPr>
          <p:cNvPr id="3" name="Text Placeholder 2"/>
          <p:cNvSpPr>
            <a:spLocks noGrp="1"/>
          </p:cNvSpPr>
          <p:nvPr>
            <p:ph type="body" sz="quarter" idx="10"/>
          </p:nvPr>
        </p:nvSpPr>
        <p:spPr>
          <a:xfrm>
            <a:off x="389435" y="827434"/>
            <a:ext cx="8668839" cy="2464264"/>
          </a:xfrm>
        </p:spPr>
        <p:txBody>
          <a:bodyPr/>
          <a:lstStyle/>
          <a:p>
            <a:r>
              <a:rPr lang="en-US" dirty="0" smtClean="0">
                <a:solidFill>
                  <a:srgbClr val="F58026"/>
                </a:solidFill>
                <a:latin typeface="Garamond" panose="02020404030301010803" pitchFamily="18" charset="0"/>
              </a:rPr>
              <a:t>Our (educated?) guess</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Experts monitor real-world events (e.g., watching an NBA game), have a gut-feeling, issue database queries, check out or not</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Prepared facts-to-be (e.g</a:t>
            </a:r>
            <a:r>
              <a:rPr lang="en-US" sz="2000" dirty="0">
                <a:solidFill>
                  <a:schemeClr val="tx1"/>
                </a:solidFill>
              </a:rPr>
              <a:t>., </a:t>
            </a:r>
            <a:r>
              <a:rPr lang="en-US" sz="2000" dirty="0" err="1" smtClean="0">
                <a:solidFill>
                  <a:schemeClr val="tx1"/>
                </a:solidFill>
              </a:rPr>
              <a:t>Nowitzki</a:t>
            </a:r>
            <a:r>
              <a:rPr lang="en-US" sz="2000" dirty="0" smtClean="0">
                <a:solidFill>
                  <a:schemeClr val="tx1"/>
                </a:solidFill>
              </a:rPr>
              <a:t> </a:t>
            </a:r>
            <a:r>
              <a:rPr lang="en-US" sz="2000" dirty="0" smtClean="0">
                <a:solidFill>
                  <a:schemeClr val="tx1"/>
                </a:solidFill>
                <a:latin typeface="Garamond" panose="02020404030301010803" pitchFamily="18" charset="0"/>
              </a:rPr>
              <a:t>only </a:t>
            </a:r>
            <a:r>
              <a:rPr lang="en-US" sz="2000" dirty="0">
                <a:solidFill>
                  <a:schemeClr val="tx1"/>
                </a:solidFill>
              </a:rPr>
              <a:t>needs 477 </a:t>
            </a:r>
            <a:r>
              <a:rPr lang="en-US" sz="2000" dirty="0" smtClean="0">
                <a:solidFill>
                  <a:schemeClr val="tx1"/>
                </a:solidFill>
                <a:latin typeface="Garamond" panose="02020404030301010803" pitchFamily="18" charset="0"/>
              </a:rPr>
              <a:t>more points to </a:t>
            </a:r>
            <a:r>
              <a:rPr lang="en-US" sz="2000" dirty="0">
                <a:solidFill>
                  <a:schemeClr val="tx1"/>
                </a:solidFill>
              </a:rPr>
              <a:t>surpass </a:t>
            </a:r>
            <a:r>
              <a:rPr lang="en-US" sz="2000" dirty="0" smtClean="0">
                <a:solidFill>
                  <a:schemeClr val="tx1"/>
                </a:solidFill>
              </a:rPr>
              <a:t>O'Neal. Perhaps will happen around Christmas 2015</a:t>
            </a:r>
            <a:r>
              <a:rPr lang="en-US" sz="2000" dirty="0" smtClean="0">
                <a:solidFill>
                  <a:schemeClr val="tx1"/>
                </a:solidFill>
                <a:latin typeface="Garamond" panose="02020404030301010803" pitchFamily="18" charset="0"/>
              </a:rPr>
              <a:t>)</a:t>
            </a:r>
          </a:p>
          <a:p>
            <a:pPr marL="457200" indent="-457200">
              <a:buFont typeface="Courier New" panose="02070309020205020404" pitchFamily="49" charset="0"/>
              <a:buChar char="o"/>
            </a:pPr>
            <a:r>
              <a:rPr lang="en-US" sz="2000" dirty="0">
                <a:solidFill>
                  <a:schemeClr val="tx1"/>
                </a:solidFill>
              </a:rPr>
              <a:t>Predefined templates of facts/database queries</a:t>
            </a:r>
          </a:p>
          <a:p>
            <a:pPr marL="457200" indent="-457200">
              <a:buFont typeface="Courier New" panose="02070309020205020404" pitchFamily="49" charset="0"/>
              <a:buChar char="o"/>
            </a:pPr>
            <a:r>
              <a:rPr lang="en-US" sz="2000" dirty="0" smtClean="0">
                <a:solidFill>
                  <a:schemeClr val="tx1"/>
                </a:solidFill>
                <a:latin typeface="Garamond" panose="02020404030301010803" pitchFamily="18" charset="0"/>
              </a:rPr>
              <a:t>Perhaps in-house systems/algorithms similar to FactWatcher</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2697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9690" y="1717027"/>
            <a:ext cx="1243072" cy="1477328"/>
          </a:xfrm>
          <a:prstGeom prst="rect">
            <a:avLst/>
          </a:prstGeom>
          <a:noFill/>
        </p:spPr>
        <p:txBody>
          <a:bodyPr wrap="square" lIns="0" tIns="0" rIns="0" bIns="0" rtlCol="0">
            <a:spAutoFit/>
          </a:bodyPr>
          <a:lstStyle/>
          <a:p>
            <a:r>
              <a:rPr lang="en-US" sz="3200" dirty="0" smtClean="0">
                <a:solidFill>
                  <a:schemeClr val="accent5">
                    <a:lumMod val="75000"/>
                  </a:schemeClr>
                </a:solidFill>
                <a:latin typeface="Garamond" panose="02020404030301010803" pitchFamily="18" charset="0"/>
              </a:rPr>
              <a:t>Elias Sports Bureau</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762" y="1"/>
            <a:ext cx="765123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03263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247" y="1"/>
            <a:ext cx="650375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67743" y="2325529"/>
            <a:ext cx="1610914" cy="492443"/>
          </a:xfrm>
          <a:prstGeom prst="rect">
            <a:avLst/>
          </a:prstGeom>
          <a:noFill/>
        </p:spPr>
        <p:txBody>
          <a:bodyPr wrap="square" lIns="0" tIns="0" rIns="0" bIns="0" rtlCol="0">
            <a:spAutoFit/>
          </a:bodyPr>
          <a:lstStyle/>
          <a:p>
            <a:r>
              <a:rPr lang="en-US" sz="3200" dirty="0" err="1" smtClean="0">
                <a:solidFill>
                  <a:schemeClr val="accent5">
                    <a:lumMod val="75000"/>
                  </a:schemeClr>
                </a:solidFill>
                <a:latin typeface="Garamond" panose="02020404030301010803" pitchFamily="18" charset="0"/>
              </a:rPr>
              <a:t>StatSheet</a:t>
            </a:r>
            <a:endParaRPr lang="en-US" sz="3200" dirty="0" smtClean="0">
              <a:solidFill>
                <a:schemeClr val="accent5">
                  <a:lumMod val="75000"/>
                </a:schemeClr>
              </a:solidFill>
              <a:latin typeface="Garamond" panose="02020404030301010803"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50122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67743" y="2079307"/>
            <a:ext cx="1610914" cy="984885"/>
          </a:xfrm>
          <a:prstGeom prst="rect">
            <a:avLst/>
          </a:prstGeom>
          <a:noFill/>
        </p:spPr>
        <p:txBody>
          <a:bodyPr wrap="square" lIns="0" tIns="0" rIns="0" bIns="0" rtlCol="0">
            <a:spAutoFit/>
          </a:bodyPr>
          <a:lstStyle/>
          <a:p>
            <a:r>
              <a:rPr lang="en-US" sz="3200" dirty="0" smtClean="0">
                <a:solidFill>
                  <a:schemeClr val="accent5">
                    <a:lumMod val="75000"/>
                  </a:schemeClr>
                </a:solidFill>
                <a:latin typeface="Garamond" panose="02020404030301010803" pitchFamily="18" charset="0"/>
              </a:rPr>
              <a:t>Narrative Science</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66" y="0"/>
            <a:ext cx="641143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3527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9436" y="1229968"/>
            <a:ext cx="8363938" cy="1163395"/>
          </a:xfrm>
        </p:spPr>
        <p:txBody>
          <a:bodyPr/>
          <a:lstStyle/>
          <a:p>
            <a:r>
              <a:rPr lang="en-US" sz="2800" dirty="0">
                <a:solidFill>
                  <a:schemeClr val="tx1"/>
                </a:solidFill>
              </a:rPr>
              <a:t>Incremental Discovery of Prominent Situational Facts. </a:t>
            </a:r>
            <a:r>
              <a:rPr lang="en-US" sz="2800" dirty="0" err="1" smtClean="0">
                <a:solidFill>
                  <a:schemeClr val="accent5">
                    <a:lumMod val="75000"/>
                  </a:schemeClr>
                </a:solidFill>
              </a:rPr>
              <a:t>Afroza</a:t>
            </a:r>
            <a:r>
              <a:rPr lang="en-US" sz="2800" dirty="0" smtClean="0">
                <a:solidFill>
                  <a:schemeClr val="accent5">
                    <a:lumMod val="75000"/>
                  </a:schemeClr>
                </a:solidFill>
              </a:rPr>
              <a:t> </a:t>
            </a:r>
            <a:r>
              <a:rPr lang="en-US" sz="2800" dirty="0">
                <a:solidFill>
                  <a:schemeClr val="accent5">
                    <a:lumMod val="75000"/>
                  </a:schemeClr>
                </a:solidFill>
              </a:rPr>
              <a:t>Sultana, </a:t>
            </a:r>
            <a:r>
              <a:rPr lang="en-US" sz="2800" dirty="0" err="1">
                <a:solidFill>
                  <a:schemeClr val="accent5">
                    <a:lumMod val="75000"/>
                  </a:schemeClr>
                </a:solidFill>
              </a:rPr>
              <a:t>Naeemul</a:t>
            </a:r>
            <a:r>
              <a:rPr lang="en-US" sz="2800" dirty="0">
                <a:solidFill>
                  <a:schemeClr val="accent5">
                    <a:lumMod val="75000"/>
                  </a:schemeClr>
                </a:solidFill>
              </a:rPr>
              <a:t> Hassan, Chengkai Li, Jun Yang, Cong Yu. ICDE 2014</a:t>
            </a:r>
            <a:r>
              <a:rPr lang="en-US" sz="2800">
                <a:solidFill>
                  <a:schemeClr val="accent5">
                    <a:lumMod val="75000"/>
                  </a:schemeClr>
                </a:solidFill>
              </a:rPr>
              <a:t>, </a:t>
            </a:r>
            <a:r>
              <a:rPr lang="en-US" sz="2800" smtClean="0">
                <a:solidFill>
                  <a:schemeClr val="accent5">
                    <a:lumMod val="75000"/>
                  </a:schemeClr>
                </a:solidFill>
              </a:rPr>
              <a:t>pages 112-123.</a:t>
            </a:r>
            <a:endParaRPr lang="en-US" sz="2800" dirty="0">
              <a:solidFill>
                <a:schemeClr val="accent5">
                  <a:lumMod val="75000"/>
                </a:schemeClr>
              </a:solidFill>
            </a:endParaRP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HBgkIBwgKCgkLDRYPDQwMDRsUFRAWIB0iIiAdHx8kKDQsJCYxJx8fLT0tMTU3Ojo6Iys/RD84QzQ5OjcBCgoKDQwNGg8PGjclHyU3Nzc3Nzc3Nzc3Nzc3Nzc3Nzc3Nzc3Nzc3Nzc3Nzc3Nzc3Nzc3Nzc3Nzc3Nzc3Nzc3N//AABEIAKAAoAMBIgACEQEDEQH/xAAcAAEAAgMBAQEAAAAAAAAAAAAABgcEBQgDAQL/xABFEAABAwMCAwQECgYJBQAAAAABAAIDBAURBhIHITETFEFRImFxkSMyQmKBobGywdEVFzM2UvA3RXN0hZKztOEWJFNydf/EABkBAQADAQEAAAAAAAAAAAAAAAABAgMEBf/EACMRAQEAAgEEAgIDAAAAAAAAAAABAhEDEiExQQRREzIiYXH/2gAMAwEAAhEDEQA/AKkREXtOUREQEREBERAREQEREBERAREQEREBERAREQEREBERARF6vgkjgime0iObdsd57Tg/aEHoaGcW0XHb/wBs6odTh2flhodj3FYyn0NpMnBSauwNzLqZx6hyjP2KA5VMMurabNCLLjt80lqmuTRmGKoZA/2ua4j7v1rEV/KH7MbxC2bHwb3uY0+ZaGk/U4e9fhSm5W0QcNrHXYIdUXKocfYWgDH0RhRZRjl1RNmhERSgREQEREBERAREQEREBby8Q9npjTcmB8KKs+6RoWj8QpXqaDs9C6OlPQsq/re0qmV7xP2s7S9p73wOmpGcnVFLNK3A8cl34KhmEkZzyPP2rqfh/TNi0JZoCMA0bc/SP+VSsnCPUguEtJAymDNpkjkc87du7AGcfG6clzcHLjMsuppljbOzOt9jJ4G3CrIy99b3v2NYWs+wE/Sq0JwCfJdLW+wOHCltmkicJXWxzXRuGDvLc4I88qoH8KNUGaGlDaUvqIXyNdvO1u3bkE45H0h9atw8uM6t1GWNSDXFt7rwc01nOYpI3HPz2n81VC6F4xULYeGvYt5ikfAAfUCAue+iv8bLeNRm+IiLdQREQEREBERAREQERED1qe66j7Phloh7cfsps4HmAfwUCPTPJWjxEoj+qrRjGD08tja31vjOPsWPLdZYr4e11WCHu1it0GMbKWMH/KFn45cka0MaA0Ya0YAUB4lahfZZoXtbUkQUklXiGdsYeWyMAByx3mfeeR5EeZO9bJ8AhCe9QbS+o31+qqmkLKgCbvORJOHtaYpQz0QGDrnz9/VJjuG2Txbi7bh9eMfIiD/c4Fcy/muquIcBqdD3uIdTRvPuGfwXKvXn5ru+H+tZ8nkREXWyEREBERAREQEREBERB8f8R2egHMK+tW0bptKaBp2s3AXGhLh4Y7M5VCSfs3nHySupblQ76HTTAM93q4HcugxG4Lk+TZuNMEoVS8beb3//ACJ/9WNW0VXnE+yNu0jGurBAJKCWA+gHBgMkZ3HLhyXFh+zWrD8VVOgv34f/AIj/ALhqtX1gKBaWsjKHVs07awSlnevR2NG/tJQ44Icfi4x0VsL/ABqKl2oIe8WG4wf+Slkb72lchxnMbD80Lsidu+CRvm0j6lxwWGMmM9YyWe7l+C6fh+1OQREXayEREBERAREQERZtpit01Y1t3qp6Wl2kmWCISOB8ORPRLdDCRWla+Gmnrlp19/p9RXB1BG173k0jWuwz4wwfHko3HS8PXna666hj5ftHU0Zb7gMrKc2N8LXCoiRlpB6EYKujQ/FOlqaWGh1XKIZ6Yh8dZ8mUDl6WOjufsKjzeF0d2oX1mkdRUt0Y3rFIzs3A+RIJwfaAoBX0NVbayWjr4JKepiOHxyDBCjKYc00mbwdLfrK0ef67g9x/JQjX9301qh7jSalt8GaGSm+FD/jOe12eQ6eiVTK+LOfFxntP5K6d/WTpAc/03T/X+ShOn7tpm06lF1m1Lb3xDvfwbGuz8LIHjw8AOaphWbwUpbFdLrUUVys8dRWRxmaOpleXtwCBt2HkOvVVz4MePG1Mytq0RxK0ef67p/r/ACXNNwcx1xrHRHLHVEjmOHQtLiQR71k6hYyLUN3ijaGxsrp2taByaBI7AWuW3DwzDvPauWWxERbKCIiAiIgIiICIikXlob+g6v8A7Kr+1yowdB7Feehv6Dq/+yq/vOVGjp7lzcP7Zf6vn4jYWO819guMdwtk5injPTntkH8Lh4hXNr2go9d8P6fU1HFsrKeAzNHU7flxn+fBUSr/AOEbHfqunFRnsnOqdv8A688/io5506znnacO/ZSAsd4MAnFnuRhLd4kFHJtLfPO3GPWsWjpKqul7KhpZ6qTGdkETpHY88NBVt8Dq2om05qSOpqJZYoIY+zbJIXBgLH5Az0HJVDRVNRSFk1LNLBKGjEkUhY4cvMc1phnllcp9K2SRkVdruNDEJa23VtNETgST0z2NJ8skYU+4CfvnP/cn/eat/r6qnquC9oqKuV8s8roC+R5yXHnzK0HAX985/wC5P+81Z5Z3PhytWk1lEK1I1ztU3hjWuc51xnDWgZJJkOAAvn/T193bf0Hdd3l3GXP3VJrxpCoiu11vGoJn2q0m4ymOXZumnJe4gRNHifAnov1f+KF5rqWOgs8k9voomhjXmTfUSAcgXvPifED3q8zysnQjU9oXHSVUtYKKKmmfVl5YIGxntNw6jb1yMHPktvW6L1PQUz6issdYyBgy9zWh20eZDSThWToy0mycO6i+R11LR3q7D4OtrX4ETSeQBOTnqfWVHdLaeFt1LSXeo1nZ43xTB80jKovkmb4tJPXPrKr+fynpV16/NFKeJUVpj1dVPsM0EtHM1svwBBY17vjAY9n1qLLfG9UlUs1RERSgREQF9wfHoviyLfVm31sVUIKeYxncI6hm5jvaEovHh3Rz1nBmppIGEzTx1Qjb/ESXYx7VQx9DLXjY5vJzXciCPAjwVju4ja4oad4bFQwQU7IyWNpAGsa/OzlnxWA3WGpb06Ws/RdprHQvjZJK63McWukJDMknxIIXLx9eNt+2l1ezTaR0jddW1XY22MtgBxLVvaezj+nxPqCs7iLqS3aS0pHo+xSB9SYewlLXc4GY5l3zneXrJ8FBa/XmsLjILS2sFK7tO7iGjibF6W7bt5dOfkopBSVM9wbRRML6qSbsthdzMhOMZPjlWuFzsufiI3MZ2WnwPAk0/q2CMZldGzDR1ILHgfiqhY5oY1rngENxtxzB9ikmmb7eNG1UN0omNYyrYW9nKMtla12DkdRh2VKrxrbUdVaf0rS2O1W5koJ79E1r5SM4y3PMc/HCayxztns8zVb3iLDLS8G7LBUMMcsZpw9juRacHqo/wFOdZT7eY7k7nn5zV42vWesr1bBbLfBR1MNHExsjp42vccnDXOLz1OFrbVrjUOn55KWho7fBWukcyZ3cx2sjy74pwf4lSYZTjuH3/a25vaV2rXkAvV503rFjaqzy108cc8vPsR2hw0/N8j4fZGuIWgajSrxXUL31dmlI2Tj0jDnoHny8nfydVq2a5OvjKm826hgrD6b2wMbslO45Lw0nJyCDz8FvTxK1RRUFPC2ntkFBJF8DAKQbCzOMYz0yCFaYZY2XBG57SmoppNVcDqRltBmqKENLoYxlxMZ5gDzxzVLGSM/LbgDxKnVnv2qNOCbUNtpqOnt9W4GWnZtELiMYwwOyDzHTz9i2b+IV+vYlltOm7Yyqa+NrqmOHtZGuedrcZ8zyzzTDq496nZF1Vc1NNPRzOgq4JIJhgujkaWuHIHmD0XkvetfPJWTvq5HS1Jkd20jnbi52eeT4rwXTPCoiIiBERAQjIwiIJBdNRx19rfStt4hqZmQMqKjvBeHiEHbtZtG0nPPmV80rqebTnb9lTMnFRLC+Rj3kBzI9+WEYPXf18CByK0CKnRjrSds9lx2X1t17LJFZ3rst/wA/ft3Y+jOPoWNUzvlrJqmMmJ8kzpWlrubCXbhg+YPj6l4ordJtuNU352oLn300raVgjDWwsfuDTklxBwOriT0XrV36Kr01Q2eSjkDqPJjmFSNmSSclmzPRxHx1okUdE1J9G290xqR2nRVbaKKr7w+ElsxBaBG8uIwWnOc4zyx15rVz1Znub614e50lQZiHSkuOXbsF4AOfWAPNYyJMJNm261RfWX6shqGURpnxxlr3ulEkkxLs5c4Mbkjp0z61hV9eaukt9OYgzucJiDg7O/Li7OMcuvrWEimYyTUNsx9dvs8NuMX7Krlqe03dd7GM24x8zOc+PRe+n7zUWKrmqabcXy08kBxJt5OGM9D06rWInTPBsaMADyREUoEREBERAREQEREBERAREQEREBERAREQEREBERB//9k="/>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3157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21 points, 11 rebounds and 5 assists to become the first Pacers player with a 20/10/5 (points/rebounds/assists) game against the Bulls 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December 1992.” </a:t>
            </a:r>
          </a:p>
          <a:p>
            <a:pPr algn="just"/>
            <a:r>
              <a:rPr lang="en-US" sz="1950" dirty="0" smtClean="0">
                <a:latin typeface="Times New Roman" pitchFamily="18" charset="0"/>
                <a:cs typeface="Times New Roman" pitchFamily="18" charset="0"/>
              </a:rPr>
              <a:t>(http://espn.go.com/espn/elias?date=20130205)</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46638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a:t>Publications (cont’d)</a:t>
            </a:r>
          </a:p>
        </p:txBody>
      </p:sp>
      <p:sp>
        <p:nvSpPr>
          <p:cNvPr id="3" name="Text Placeholder 2"/>
          <p:cNvSpPr>
            <a:spLocks noGrp="1"/>
          </p:cNvSpPr>
          <p:nvPr>
            <p:ph type="body" sz="quarter" idx="10"/>
          </p:nvPr>
        </p:nvSpPr>
        <p:spPr>
          <a:xfrm>
            <a:off x="389436" y="1038225"/>
            <a:ext cx="8183064" cy="1927066"/>
          </a:xfrm>
        </p:spPr>
        <p:txBody>
          <a:bodyPr/>
          <a:lstStyle/>
          <a:p>
            <a:pPr marL="342900" indent="-342900">
              <a:buFont typeface="Courier New" panose="02070309020205020404" pitchFamily="49" charset="0"/>
              <a:buChar char="o"/>
            </a:pPr>
            <a:r>
              <a:rPr lang="en-US" sz="1800" dirty="0">
                <a:solidFill>
                  <a:schemeClr val="accent5">
                    <a:lumMod val="75000"/>
                  </a:schemeClr>
                </a:solidFill>
              </a:rPr>
              <a:t>On "One of the Few" Objects. </a:t>
            </a:r>
            <a:r>
              <a:rPr lang="en-US" sz="1800" dirty="0">
                <a:solidFill>
                  <a:schemeClr val="tx1"/>
                </a:solidFill>
              </a:rPr>
              <a:t>You Wu, Pankaj K. Agarwal, Chengkai Li, Jun Yang, Cong Yu. KDD 2012, pages 1487-1495.</a:t>
            </a:r>
          </a:p>
          <a:p>
            <a:pPr marL="342900" indent="-342900">
              <a:buFont typeface="Courier New" panose="02070309020205020404" pitchFamily="49" charset="0"/>
              <a:buChar char="o"/>
            </a:pPr>
            <a:r>
              <a:rPr lang="en-US" sz="1800" dirty="0">
                <a:solidFill>
                  <a:schemeClr val="accent5">
                    <a:lumMod val="75000"/>
                  </a:schemeClr>
                </a:solidFill>
              </a:rPr>
              <a:t>Prominent Streak Discovery in Sequence Data. </a:t>
            </a:r>
            <a:r>
              <a:rPr lang="en-US" sz="1800" dirty="0">
                <a:solidFill>
                  <a:schemeClr val="tx1"/>
                </a:solidFill>
              </a:rPr>
              <a:t>Xiao Jiang, Chengkai Li, Ping Luo, Min Wang, Yong Yu. KDD 2011, pages 1280-1288.</a:t>
            </a:r>
          </a:p>
          <a:p>
            <a:pPr marL="342900" indent="-342900">
              <a:buFont typeface="Courier New" panose="02070309020205020404" pitchFamily="49" charset="0"/>
              <a:buChar char="o"/>
            </a:pPr>
            <a:r>
              <a:rPr lang="en-US" sz="1800" dirty="0">
                <a:solidFill>
                  <a:schemeClr val="accent5">
                    <a:lumMod val="75000"/>
                  </a:schemeClr>
                </a:solidFill>
              </a:rPr>
              <a:t>Computational Journalism: A Call to Arms to Database Researchers.</a:t>
            </a:r>
            <a:r>
              <a:rPr lang="en-US" sz="1800" dirty="0">
                <a:solidFill>
                  <a:schemeClr val="tx1"/>
                </a:solidFill>
              </a:rPr>
              <a:t> Sarah Cohen, Chengkai Li, Jun Yang, Cong Yu. CIDR 2011, pages 148-151.</a:t>
            </a:r>
            <a:r>
              <a:rPr lang="zh-CN" altLang="en-US" sz="1800" dirty="0">
                <a:solidFill>
                  <a:schemeClr val="tx1"/>
                </a:solidFill>
              </a:rPr>
              <a:t> </a:t>
            </a:r>
            <a:r>
              <a:rPr lang="en-US" altLang="zh-CN" sz="1800" dirty="0">
                <a:solidFill>
                  <a:schemeClr val="tx1"/>
                </a:solidFill>
              </a:rPr>
              <a:t>(</a:t>
            </a:r>
            <a:r>
              <a:rPr lang="en-US" altLang="zh-CN" sz="1800" b="1" dirty="0">
                <a:solidFill>
                  <a:schemeClr val="tx1"/>
                </a:solidFill>
              </a:rPr>
              <a:t>3rd place in best Outrageous Ideas and Vision (OIV) Track paper competition</a:t>
            </a:r>
            <a:r>
              <a:rPr lang="en-US" altLang="zh-CN" sz="1800" dirty="0">
                <a:solidFill>
                  <a:schemeClr val="tx1"/>
                </a:solidFill>
              </a:rPr>
              <a:t>)</a:t>
            </a:r>
            <a:endParaRPr lang="en-US" sz="1800" dirty="0">
              <a:solidFill>
                <a:schemeClr val="tx1"/>
              </a:solidFill>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19217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rPr>
              <a:t>Skyline</a:t>
            </a:r>
            <a:endParaRPr lang="en-US" dirty="0">
              <a:solidFill>
                <a:srgbClr val="0064B1"/>
              </a:solidFill>
            </a:endParaRPr>
          </a:p>
        </p:txBody>
      </p:sp>
      <p:pic>
        <p:nvPicPr>
          <p:cNvPr id="1028" name="Picture 4" descr="Austin-sky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60" y="1102264"/>
            <a:ext cx="2454566" cy="14774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987460" y="2669701"/>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3522746" y="1102264"/>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6059730" y="2669700"/>
            <a:ext cx="2454566" cy="14907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dirty="0">
                <a:hlinkClick r:id="rId3"/>
              </a:rPr>
              <a:t>www.utepprintstore.com</a:t>
            </a: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 name="Rectangle 3"/>
          <p:cNvSpPr/>
          <p:nvPr/>
        </p:nvSpPr>
        <p:spPr>
          <a:xfrm>
            <a:off x="987458" y="3918208"/>
            <a:ext cx="1218988" cy="307777"/>
          </a:xfrm>
          <a:prstGeom prst="rect">
            <a:avLst/>
          </a:prstGeom>
        </p:spPr>
        <p:txBody>
          <a:bodyPr wrap="none">
            <a:spAutoFit/>
          </a:bodyPr>
          <a:lstStyle/>
          <a:p>
            <a:r>
              <a:rPr lang="en-US" dirty="0" smtClean="0">
                <a:hlinkClick r:id="rId4"/>
              </a:rPr>
              <a:t>jansport.com</a:t>
            </a:r>
            <a:endParaRPr lang="en-US" dirty="0"/>
          </a:p>
        </p:txBody>
      </p:sp>
      <p:pic>
        <p:nvPicPr>
          <p:cNvPr id="2054" name="Picture 6" descr="https://encrypted-tbn2.gstatic.com/images?q=tbn:ANd9GcSICGWYYO1RDbTwCTErOudiASNYGB8mfqDbHx9sOJyV8ugVs8i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746" y="2669701"/>
            <a:ext cx="2454566" cy="14907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22746" y="2337317"/>
            <a:ext cx="1246944" cy="307777"/>
          </a:xfrm>
          <a:prstGeom prst="rect">
            <a:avLst/>
          </a:prstGeom>
        </p:spPr>
        <p:txBody>
          <a:bodyPr wrap="none">
            <a:spAutoFit/>
          </a:bodyPr>
          <a:lstStyle/>
          <a:p>
            <a:r>
              <a:rPr lang="en-US" dirty="0" smtClean="0">
                <a:hlinkClick r:id="rId6"/>
              </a:rPr>
              <a:t>www.rtkl.com</a:t>
            </a:r>
            <a:endParaRPr lang="en-US" dirty="0"/>
          </a:p>
        </p:txBody>
      </p:sp>
      <p:pic>
        <p:nvPicPr>
          <p:cNvPr id="2056" name="Picture 8" descr="https://encrypted-tbn0.gstatic.com/images?q=tbn:ANd9GcS52RWUIAyVbCYE0nC4hw9a2Ru0_uZ7FKsBMsjdSO6eg9_EoD5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3526" y="1102264"/>
            <a:ext cx="2466975" cy="14907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223222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21 points, 11 rebounds and 5 assists</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December 1992.”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espn.go.com/espn/elias?date=20130205</a:t>
            </a:r>
            <a:r>
              <a:rPr lang="en-US" sz="1950" dirty="0">
                <a:latin typeface="Times New Roman" pitchFamily="18" charset="0"/>
                <a:cs typeface="Times New Roman" pitchFamily="18" charset="0"/>
              </a:rPr>
              <a:t>)</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TextBox 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865482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algn="just"/>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“Paul George had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21 points, 11 rebounds and 5 assists</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to become the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first Pacers player </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with a 20/10/5 (points/rebounds/assists) game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against the Bulls </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since </a:t>
            </a:r>
            <a:r>
              <a:rPr kumimoji="0" lang="en-US" sz="2600" b="0" i="0" u="none" strike="noStrike" kern="1200" cap="none" spc="-50" normalizeH="0" baseline="0" noProof="0" dirty="0" err="1" smtClean="0">
                <a:ln>
                  <a:noFill/>
                </a:ln>
                <a:effectLst/>
                <a:uLnTx/>
                <a:uFillTx/>
                <a:latin typeface="Times New Roman" pitchFamily="18" charset="0"/>
                <a:cs typeface="Times New Roman" pitchFamily="18" charset="0"/>
              </a:rPr>
              <a:t>Detlef</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Schrempf in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December 1992</a:t>
            </a:r>
            <a:r>
              <a:rPr kumimoji="0" lang="en-US" sz="2600" b="0" i="0" u="none" strike="noStrike" kern="1200" cap="none" spc="-50" normalizeH="0" baseline="0" noProof="0" dirty="0" smtClean="0">
                <a:ln>
                  <a:noFill/>
                </a:ln>
                <a:effectLst/>
                <a:uLnTx/>
                <a:uFillTx/>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espn.go.com/espn/elias?date=20130205</a:t>
            </a:r>
            <a:r>
              <a:rPr lang="en-US" sz="1950" dirty="0">
                <a:latin typeface="Times New Roman" pitchFamily="18" charset="0"/>
                <a:cs typeface="Times New Roman" pitchFamily="18" charset="0"/>
              </a:rPr>
              <a:t>)</a:t>
            </a:r>
            <a:endParaRPr kumimoji="0" lang="en-US" sz="1950" b="0" i="0" u="none" strike="noStrike" kern="1200" cap="none" spc="-50" normalizeH="0" baseline="0" noProof="0" dirty="0" smtClean="0">
              <a:ln>
                <a:noFill/>
              </a:ln>
              <a:effectLst/>
              <a:uLnTx/>
              <a:uFillTx/>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07843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605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most viral photo ever generated 3.5 million likes, 170,000 comments and 460,000 shares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600" b="0" i="0" u="none" strike="noStrike" kern="1200" cap="none" spc="-50" normalizeH="0" baseline="0" noProof="0" dirty="0" smtClean="0">
              <a:ln>
                <a:noFill/>
              </a:ln>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557663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328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most viral photo ever generated </a:t>
            </a:r>
            <a:r>
              <a:rPr lang="en-US" sz="2600" spc="-50" dirty="0">
                <a:solidFill>
                  <a:schemeClr val="accent6"/>
                </a:solidFill>
                <a:latin typeface="Times New Roman" pitchFamily="18" charset="0"/>
                <a:cs typeface="Times New Roman" pitchFamily="18" charset="0"/>
              </a:rPr>
              <a:t>3.5 million likes, 170,000 comments and 460,000 shares</a:t>
            </a:r>
            <a:r>
              <a:rPr lang="en-US" sz="2600" spc="-50" dirty="0">
                <a:latin typeface="Times New Roman" pitchFamily="18" charset="0"/>
                <a:cs typeface="Times New Roman" pitchFamily="18" charset="0"/>
              </a:rPr>
              <a:t>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4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244439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860509"/>
          </a:xfrm>
          <a:prstGeom prst="rect">
            <a:avLst/>
          </a:prstGeom>
        </p:spPr>
        <p:txBody>
          <a:bodyPr vert="horz" wrap="square" lIns="0" tIns="0" rIns="0" bIns="0" rtlCol="0">
            <a:spAutoFit/>
          </a:bodyPr>
          <a:lstStyle/>
          <a:p>
            <a:pPr algn="just"/>
            <a:r>
              <a:rPr lang="en-US" sz="2600" spc="-50" dirty="0">
                <a:latin typeface="Times New Roman" pitchFamily="18" charset="0"/>
                <a:cs typeface="Times New Roman" pitchFamily="18" charset="0"/>
              </a:rPr>
              <a:t>“The social world’s </a:t>
            </a:r>
            <a:r>
              <a:rPr lang="en-US" sz="2600" spc="-50" dirty="0">
                <a:solidFill>
                  <a:srgbClr val="00B050"/>
                </a:solidFill>
                <a:latin typeface="Times New Roman" pitchFamily="18" charset="0"/>
                <a:cs typeface="Times New Roman" pitchFamily="18" charset="0"/>
              </a:rPr>
              <a:t>most viral photo </a:t>
            </a:r>
            <a:r>
              <a:rPr lang="en-US" sz="2600" spc="-50" dirty="0">
                <a:latin typeface="Times New Roman" pitchFamily="18" charset="0"/>
                <a:cs typeface="Times New Roman" pitchFamily="18" charset="0"/>
              </a:rPr>
              <a:t>ever generated </a:t>
            </a:r>
            <a:r>
              <a:rPr lang="en-US" sz="2600" spc="-50" dirty="0">
                <a:solidFill>
                  <a:schemeClr val="accent6"/>
                </a:solidFill>
                <a:latin typeface="Times New Roman" pitchFamily="18" charset="0"/>
                <a:cs typeface="Times New Roman" pitchFamily="18" charset="0"/>
              </a:rPr>
              <a:t>3.5 million likes, 170,000 comments and 460,000 shares</a:t>
            </a:r>
            <a:r>
              <a:rPr lang="en-US" sz="2600" spc="-50" dirty="0">
                <a:latin typeface="Times New Roman" pitchFamily="18" charset="0"/>
                <a:cs typeface="Times New Roman" pitchFamily="18" charset="0"/>
              </a:rPr>
              <a:t> by Wednesday afternoon</a:t>
            </a:r>
            <a:r>
              <a:rPr lang="en-US" sz="2600" spc="-50" dirty="0" smtClean="0">
                <a:latin typeface="Times New Roman" pitchFamily="18" charset="0"/>
                <a:cs typeface="Times New Roman" pitchFamily="18" charset="0"/>
              </a:rPr>
              <a:t>.” </a:t>
            </a:r>
          </a:p>
          <a:p>
            <a:pPr algn="just"/>
            <a:r>
              <a:rPr lang="en-US" sz="1950" dirty="0" smtClean="0">
                <a:latin typeface="Times New Roman" pitchFamily="18" charset="0"/>
                <a:cs typeface="Times New Roman" pitchFamily="18" charset="0"/>
              </a:rPr>
              <a:t>(</a:t>
            </a:r>
            <a:r>
              <a:rPr lang="en-US" sz="1950" dirty="0">
                <a:latin typeface="Times New Roman" pitchFamily="18" charset="0"/>
                <a:cs typeface="Times New Roman" pitchFamily="18" charset="0"/>
              </a:rPr>
              <a:t>http://</a:t>
            </a:r>
            <a:r>
              <a:rPr lang="en-US" sz="1950" dirty="0" smtClean="0">
                <a:latin typeface="Times New Roman" pitchFamily="18" charset="0"/>
                <a:cs typeface="Times New Roman" pitchFamily="18" charset="0"/>
              </a:rPr>
              <a:t>www.cnbc.com/id/49728455/President </a:t>
            </a:r>
            <a:r>
              <a:rPr lang="en-US" sz="1950" dirty="0">
                <a:latin typeface="Times New Roman" pitchFamily="18" charset="0"/>
                <a:cs typeface="Times New Roman" pitchFamily="18" charset="0"/>
              </a:rPr>
              <a:t>Obama Sets New Social Media Record)</a:t>
            </a:r>
            <a:endParaRPr lang="en-US" sz="1950" spc="-50" dirty="0">
              <a:latin typeface="Times New Roman" pitchFamily="18" charset="0"/>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28" y="2265237"/>
            <a:ext cx="3911134" cy="2528192"/>
          </a:xfrm>
          <a:prstGeom prst="rect">
            <a:avLst/>
          </a:prstGeom>
        </p:spPr>
      </p:pic>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63621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Situational Facts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3394775"/>
          </a:xfrm>
          <a:prstGeom prst="rect">
            <a:avLst/>
          </a:prstGeom>
        </p:spPr>
        <p:txBody>
          <a:bodyPr vert="horz" wrap="square" lIns="0" tIns="0" rIns="0" bIns="0" rtlCol="0">
            <a:spAutoFit/>
          </a:bodyPr>
          <a:lstStyle/>
          <a:p>
            <a:pPr marL="0" marR="0" lvl="1" indent="0" algn="l" defTabSz="686047" rtl="0" eaLnBrk="1" fontAlgn="auto" latinLnBrk="0" hangingPunct="1">
              <a:lnSpc>
                <a:spcPct val="90000"/>
              </a:lnSpc>
              <a:spcBef>
                <a:spcPts val="0"/>
              </a:spcBef>
              <a:spcAft>
                <a:spcPts val="300"/>
              </a:spcAft>
              <a:buClrTx/>
              <a:buSzPct val="90000"/>
              <a:buFont typeface="Wingdings" pitchFamily="2" charset="2"/>
              <a:buChar char="§"/>
              <a:tabLst>
                <a:tab pos="472868" algn="l"/>
              </a:tabLst>
              <a:defRPr/>
            </a:pPr>
            <a:r>
              <a:rPr kumimoji="0" lang="en-US" sz="2600" b="0" i="0" u="none" strike="noStrike" kern="1200" cap="none" spc="-50" normalizeH="0" baseline="0" noProof="0" dirty="0" smtClean="0">
                <a:ln>
                  <a:noFill/>
                </a:ln>
                <a:solidFill>
                  <a:srgbClr val="C00000"/>
                </a:solidFill>
                <a:effectLst/>
                <a:uLnTx/>
                <a:uFillTx/>
                <a:latin typeface="Times New Roman" pitchFamily="18" charset="0"/>
                <a:cs typeface="Times New Roman" pitchFamily="18" charset="0"/>
              </a:rPr>
              <a:t>Stock Data: </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Stock A becomes the </a:t>
            </a:r>
            <a:r>
              <a:rPr kumimoji="0" lang="en-US" sz="2600" b="0" i="0" u="none" strike="noStrike" kern="1200" cap="none" spc="-50" normalizeH="0" baseline="0" noProof="0" dirty="0" smtClean="0">
                <a:ln>
                  <a:noFill/>
                </a:ln>
                <a:solidFill>
                  <a:srgbClr val="00B050"/>
                </a:solidFill>
                <a:effectLst/>
                <a:uLnTx/>
                <a:uFillTx/>
                <a:latin typeface="Times New Roman" pitchFamily="18" charset="0"/>
                <a:cs typeface="Times New Roman" pitchFamily="18" charset="0"/>
              </a:rPr>
              <a:t>first stock in history </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with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price over $300</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2600" b="0" i="0" u="none" strike="noStrike" kern="1200" cap="none" spc="-50" normalizeH="0" baseline="0" noProof="0" dirty="0" smtClean="0">
                <a:ln>
                  <a:noFill/>
                </a:ln>
                <a:solidFill>
                  <a:schemeClr val="accent6"/>
                </a:solidFill>
                <a:effectLst/>
                <a:uLnTx/>
                <a:uFillTx/>
                <a:latin typeface="Times New Roman" pitchFamily="18" charset="0"/>
                <a:cs typeface="Times New Roman" pitchFamily="18" charset="0"/>
              </a:rPr>
              <a:t>and market cap over $400 billion</a:t>
            </a:r>
            <a:r>
              <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r>
              <a:rPr lang="en-US" sz="2600" spc="-50" dirty="0">
                <a:solidFill>
                  <a:srgbClr val="C00000"/>
                </a:solidFill>
                <a:latin typeface="Times New Roman" pitchFamily="18" charset="0"/>
                <a:cs typeface="Times New Roman" pitchFamily="18" charset="0"/>
              </a:rPr>
              <a:t>Weather Data: </a:t>
            </a:r>
            <a:r>
              <a:rPr lang="en-US" sz="2600" spc="-50" dirty="0">
                <a:latin typeface="Times New Roman" pitchFamily="18" charset="0"/>
                <a:cs typeface="Times New Roman" pitchFamily="18" charset="0"/>
              </a:rPr>
              <a:t>Today’s measures of </a:t>
            </a:r>
            <a:r>
              <a:rPr lang="en-US" sz="2600" spc="-50" dirty="0">
                <a:solidFill>
                  <a:schemeClr val="accent6"/>
                </a:solidFill>
                <a:latin typeface="Times New Roman" pitchFamily="18" charset="0"/>
                <a:cs typeface="Times New Roman" pitchFamily="18" charset="0"/>
              </a:rPr>
              <a:t>wind speed and humidity are x and y</a:t>
            </a:r>
            <a:r>
              <a:rPr lang="en-US" sz="2600" spc="-50" dirty="0">
                <a:latin typeface="Times New Roman" pitchFamily="18" charset="0"/>
                <a:cs typeface="Times New Roman" pitchFamily="18" charset="0"/>
              </a:rPr>
              <a:t>, respectively. </a:t>
            </a:r>
            <a:r>
              <a:rPr lang="en-US" sz="2600" spc="-50" dirty="0">
                <a:solidFill>
                  <a:srgbClr val="00B050"/>
                </a:solidFill>
                <a:latin typeface="Times New Roman" pitchFamily="18" charset="0"/>
                <a:cs typeface="Times New Roman" pitchFamily="18" charset="0"/>
              </a:rPr>
              <a:t>City B </a:t>
            </a:r>
            <a:r>
              <a:rPr lang="en-US" sz="2600" spc="-50" dirty="0">
                <a:latin typeface="Times New Roman" pitchFamily="18" charset="0"/>
                <a:cs typeface="Times New Roman" pitchFamily="18" charset="0"/>
              </a:rPr>
              <a:t>has never encountered such high wind speed and humidity in </a:t>
            </a:r>
            <a:r>
              <a:rPr lang="en-US" sz="2600" spc="-50" dirty="0">
                <a:solidFill>
                  <a:srgbClr val="00B050"/>
                </a:solidFill>
                <a:latin typeface="Times New Roman" pitchFamily="18" charset="0"/>
                <a:cs typeface="Times New Roman" pitchFamily="18" charset="0"/>
              </a:rPr>
              <a:t>March</a:t>
            </a:r>
            <a:r>
              <a:rPr lang="en-US" sz="2600" spc="-50" dirty="0" smtClean="0">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r>
              <a:rPr lang="en-US" sz="2600" spc="-50" dirty="0">
                <a:solidFill>
                  <a:srgbClr val="C00000"/>
                </a:solidFill>
                <a:latin typeface="Times New Roman" pitchFamily="18" charset="0"/>
                <a:cs typeface="Times New Roman" pitchFamily="18" charset="0"/>
              </a:rPr>
              <a:t>Criminal Records: </a:t>
            </a:r>
            <a:r>
              <a:rPr lang="en-US" sz="2600" spc="-50" dirty="0">
                <a:latin typeface="Times New Roman" pitchFamily="18" charset="0"/>
                <a:cs typeface="Times New Roman" pitchFamily="18" charset="0"/>
              </a:rPr>
              <a:t>There were </a:t>
            </a:r>
            <a:r>
              <a:rPr lang="en-US" sz="2600" spc="-50" dirty="0">
                <a:solidFill>
                  <a:schemeClr val="accent6"/>
                </a:solidFill>
                <a:latin typeface="Times New Roman" pitchFamily="18" charset="0"/>
                <a:cs typeface="Times New Roman" pitchFamily="18" charset="0"/>
              </a:rPr>
              <a:t>50 DUI arrests and 20 collisions</a:t>
            </a:r>
            <a:r>
              <a:rPr lang="en-US" sz="2600" spc="-50" dirty="0">
                <a:latin typeface="Times New Roman" pitchFamily="18" charset="0"/>
                <a:cs typeface="Times New Roman" pitchFamily="18" charset="0"/>
              </a:rPr>
              <a:t> in </a:t>
            </a:r>
            <a:r>
              <a:rPr lang="en-US" sz="2600" spc="-50" dirty="0">
                <a:solidFill>
                  <a:srgbClr val="00B050"/>
                </a:solidFill>
                <a:latin typeface="Times New Roman" pitchFamily="18" charset="0"/>
                <a:cs typeface="Times New Roman" pitchFamily="18" charset="0"/>
              </a:rPr>
              <a:t>city C </a:t>
            </a:r>
            <a:r>
              <a:rPr lang="en-US" sz="2600" spc="-50" dirty="0">
                <a:latin typeface="Times New Roman" pitchFamily="18" charset="0"/>
                <a:cs typeface="Times New Roman" pitchFamily="18" charset="0"/>
              </a:rPr>
              <a:t>yesterday, the first time in </a:t>
            </a:r>
            <a:r>
              <a:rPr lang="en-US" sz="2600" spc="-50" dirty="0">
                <a:solidFill>
                  <a:srgbClr val="00B050"/>
                </a:solidFill>
                <a:latin typeface="Times New Roman" pitchFamily="18" charset="0"/>
                <a:cs typeface="Times New Roman" pitchFamily="18" charset="0"/>
              </a:rPr>
              <a:t>2013</a:t>
            </a:r>
            <a:r>
              <a:rPr lang="en-US" sz="2600" spc="-50" dirty="0">
                <a:latin typeface="Times New Roman" pitchFamily="18" charset="0"/>
                <a:cs typeface="Times New Roman" pitchFamily="18" charset="0"/>
              </a:rPr>
              <a:t>.</a:t>
            </a:r>
          </a:p>
          <a:p>
            <a:pPr marL="0" lvl="1">
              <a:lnSpc>
                <a:spcPct val="90000"/>
              </a:lnSpc>
              <a:spcAft>
                <a:spcPts val="300"/>
              </a:spcAft>
              <a:buSzPct val="90000"/>
              <a:buFont typeface="Wingdings" pitchFamily="2" charset="2"/>
              <a:buChar char="§"/>
              <a:tabLst>
                <a:tab pos="472868" algn="l"/>
              </a:tabLst>
              <a:defRPr/>
            </a:pPr>
            <a:endParaRPr lang="en-US" sz="2600" spc="-50" dirty="0">
              <a:latin typeface="Times New Roman" pitchFamily="18" charset="0"/>
              <a:cs typeface="Times New Roman" pitchFamily="18" charset="0"/>
            </a:endParaRPr>
          </a:p>
          <a:p>
            <a:pPr marL="0" marR="0" lvl="1" indent="0" algn="l" defTabSz="686047" rtl="0" eaLnBrk="1" fontAlgn="auto" latinLnBrk="0" hangingPunct="1">
              <a:lnSpc>
                <a:spcPct val="90000"/>
              </a:lnSpc>
              <a:spcBef>
                <a:spcPts val="0"/>
              </a:spcBef>
              <a:spcAft>
                <a:spcPts val="300"/>
              </a:spcAft>
              <a:buClrTx/>
              <a:buSzPct val="90000"/>
              <a:buFont typeface="Wingdings" pitchFamily="2" charset="2"/>
              <a:buChar char="§"/>
              <a:tabLst>
                <a:tab pos="472868" algn="l"/>
              </a:tabLst>
              <a:defRPr/>
            </a:pPr>
            <a:endParaRPr kumimoji="0" lang="en-US" sz="2600" b="0" i="0" u="none" strike="noStrike" kern="1200" cap="none" spc="-5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9" name="Title 1"/>
          <p:cNvSpPr txBox="1">
            <a:spLocks/>
          </p:cNvSpPr>
          <p:nvPr/>
        </p:nvSpPr>
        <p:spPr>
          <a:xfrm>
            <a:off x="3531963" y="3910784"/>
            <a:ext cx="2211668" cy="59554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4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Journalists</a:t>
            </a:r>
            <a:endParaRPr lang="en-US" sz="4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Title 1"/>
          <p:cNvSpPr txBox="1">
            <a:spLocks/>
          </p:cNvSpPr>
          <p:nvPr/>
        </p:nvSpPr>
        <p:spPr>
          <a:xfrm>
            <a:off x="3135523" y="3713221"/>
            <a:ext cx="3004547"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800" dirty="0" smtClean="0">
                <a:solidFill>
                  <a:schemeClr val="accent3"/>
                </a:solidFill>
                <a:effectLst>
                  <a:outerShdw blurRad="38100" dist="38100" dir="2700000" algn="tl">
                    <a:srgbClr val="000000">
                      <a:alpha val="43137"/>
                    </a:srgbClr>
                  </a:outerShdw>
                </a:effectLst>
                <a:latin typeface="Times New Roman" pitchFamily="18" charset="0"/>
                <a:cs typeface="Times New Roman" pitchFamily="18" charset="0"/>
              </a:rPr>
              <a:t>Financial Analyst</a:t>
            </a:r>
            <a:endParaRPr lang="en-US" sz="2800" dirty="0">
              <a:solidFill>
                <a:schemeClr val="accent3"/>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Title 1"/>
          <p:cNvSpPr txBox="1">
            <a:spLocks/>
          </p:cNvSpPr>
          <p:nvPr/>
        </p:nvSpPr>
        <p:spPr>
          <a:xfrm>
            <a:off x="5191100" y="4226804"/>
            <a:ext cx="1281057"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r>
              <a:rPr lang="en-US" sz="2800" dirty="0" smtClean="0">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Citizens</a:t>
            </a:r>
            <a:endParaRPr lang="en-US" sz="2800" dirty="0">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itle 1"/>
          <p:cNvSpPr txBox="1">
            <a:spLocks/>
          </p:cNvSpPr>
          <p:nvPr/>
        </p:nvSpPr>
        <p:spPr>
          <a:xfrm>
            <a:off x="2671053" y="4201633"/>
            <a:ext cx="1256492" cy="3877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800" dirty="0" smtClean="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Scientists</a:t>
            </a:r>
            <a:endParaRPr lang="en-US" sz="2800" dirty="0">
              <a:solidFill>
                <a:schemeClr val="accent2">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TextBox 10"/>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03059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dissolve">
                                      <p:cBhvr>
                                        <p:cTn id="11" dur="500"/>
                                        <p:tgtEl>
                                          <p:spTgt spid="10">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3827462327"/>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effectLst/>
                          <a:latin typeface="Times New Roman" pitchFamily="18" charset="0"/>
                          <a:cs typeface="Times New Roman" pitchFamily="18" charset="0"/>
                        </a:rPr>
                        <a:t>id</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player</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day</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month</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season</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11</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Feb.</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1991-92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Hornets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1991-92</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1993-94</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Wesley</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Timberwolves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6</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7</a:t>
                      </a:r>
                      <a:endParaRPr lang="en-US" sz="1300" b="1" i="1" baseline="-25000"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25</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b="1" dirty="0" smtClean="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Nets</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12</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13</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latin typeface="Times New Roman" pitchFamily="18" charset="0"/>
                          <a:cs typeface="Times New Roman" pitchFamily="18" charset="0"/>
                        </a:rPr>
                        <a:t>5</a:t>
                      </a:r>
                      <a:endParaRPr lang="en-US" sz="1300" b="1"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a:t>
            </a: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ular Callout 7"/>
          <p:cNvSpPr/>
          <p:nvPr/>
        </p:nvSpPr>
        <p:spPr bwMode="auto">
          <a:xfrm>
            <a:off x="750628" y="3951021"/>
            <a:ext cx="3671285" cy="255902"/>
          </a:xfrm>
          <a:prstGeom prst="wedgeRectCallout">
            <a:avLst>
              <a:gd name="adj1" fmla="val -52450"/>
              <a:gd name="adj2" fmla="val -157213"/>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750" spc="-50" dirty="0" smtClean="0">
                <a:solidFill>
                  <a:schemeClr val="bg1"/>
                </a:solidFill>
                <a:latin typeface="Times New Roman" pitchFamily="18" charset="0"/>
                <a:ea typeface="Segoe UI" pitchFamily="34" charset="0"/>
                <a:cs typeface="Times New Roman" pitchFamily="18" charset="0"/>
              </a:rPr>
              <a:t>Last </a:t>
            </a:r>
            <a:r>
              <a:rPr lang="en-US" sz="1750" spc="-50" dirty="0" err="1" smtClean="0">
                <a:solidFill>
                  <a:schemeClr val="bg1"/>
                </a:solidFill>
                <a:latin typeface="Times New Roman" pitchFamily="18" charset="0"/>
                <a:ea typeface="Segoe UI" pitchFamily="34" charset="0"/>
                <a:cs typeface="Times New Roman" pitchFamily="18" charset="0"/>
              </a:rPr>
              <a:t>tuple</a:t>
            </a:r>
            <a:r>
              <a:rPr lang="en-US" sz="1750" spc="-50" dirty="0" smtClean="0">
                <a:solidFill>
                  <a:schemeClr val="bg1"/>
                </a:solidFill>
                <a:latin typeface="Times New Roman" pitchFamily="18" charset="0"/>
                <a:ea typeface="Segoe UI" pitchFamily="34" charset="0"/>
                <a:cs typeface="Times New Roman" pitchFamily="18" charset="0"/>
              </a:rPr>
              <a:t> appended to table</a:t>
            </a:r>
          </a:p>
        </p:txBody>
      </p:sp>
      <p:sp>
        <p:nvSpPr>
          <p:cNvPr id="5" name="TextBox 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56274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2633397766"/>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err="1" smtClean="0">
                          <a:effectLst/>
                          <a:latin typeface="Times New Roman" pitchFamily="18" charset="0"/>
                          <a:cs typeface="Times New Roman" pitchFamily="18" charset="0"/>
                        </a:rPr>
                        <a:t>Bogues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11</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Feb.</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1991-92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Hornets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Hawks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12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Seikaly</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1991-92</a:t>
                      </a: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Heat</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Hawks</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Sherman</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7</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Dec.</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tx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5</a:t>
                      </a:r>
                      <a:endParaRPr lang="en-US" sz="1300" b="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Wesley</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1994-95</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5</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Wesley</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1994-95</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Timberwolves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6</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err="1"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Strictland</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Jan.</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1995-96</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Blazers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27</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7</a:t>
                      </a:r>
                      <a:endParaRPr lang="en-US" sz="1300" b="1" i="1" baseline="-25000"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Wesley</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25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1995-96</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Nets</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389982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1420690881"/>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Bogues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11</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1991-92</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Hornets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12</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Seikaly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latin typeface="Times New Roman" pitchFamily="18" charset="0"/>
                          <a:cs typeface="Times New Roman" pitchFamily="18" charset="0"/>
                        </a:rPr>
                        <a:t>Heat</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Sherman</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Dec.</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1993-94</a:t>
                      </a:r>
                    </a:p>
                  </a:txBody>
                  <a:tcPr marT="34290" marB="34290"/>
                </a:tc>
                <a:tc>
                  <a:txBody>
                    <a:bodyPr/>
                    <a:lstStyle/>
                    <a:p>
                      <a:r>
                        <a:rPr lang="en-US" sz="1300" dirty="0" smtClean="0">
                          <a:solidFill>
                            <a:schemeClr val="bg1"/>
                          </a:solidFill>
                          <a:latin typeface="Times New Roman" pitchFamily="18" charset="0"/>
                          <a:cs typeface="Times New Roman" pitchFamily="18" charset="0"/>
                        </a:rPr>
                        <a:t>Celtics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Wesley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4</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Timberwolves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6</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Strictland</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Jan.</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1995-96</a:t>
                      </a:r>
                    </a:p>
                  </a:txBody>
                  <a:tcPr marT="34290" marB="34290"/>
                </a:tc>
                <a:tc>
                  <a:txBody>
                    <a:bodyPr/>
                    <a:lstStyle/>
                    <a:p>
                      <a:r>
                        <a:rPr lang="en-US" sz="1300" dirty="0" smtClean="0">
                          <a:solidFill>
                            <a:schemeClr val="bg1"/>
                          </a:solidFill>
                          <a:latin typeface="Times New Roman" pitchFamily="18" charset="0"/>
                          <a:cs typeface="Times New Roman" pitchFamily="18" charset="0"/>
                        </a:rPr>
                        <a:t>Blazers</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27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18</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8</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7</a:t>
                      </a:r>
                      <a:endParaRPr lang="en-US" sz="1300" b="1" i="1" baseline="-25000" dirty="0">
                        <a:solidFill>
                          <a:schemeClr val="tx1"/>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Wesley</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25</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1995-96</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Celtics</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Nets</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latin typeface="Times New Roman" pitchFamily="18" charset="0"/>
              <a:cs typeface="Times New Roman" pitchFamily="18" charset="0"/>
            </a:endParaRPr>
          </a:p>
        </p:txBody>
      </p:sp>
      <p:sp>
        <p:nvSpPr>
          <p:cNvPr id="8" name="Rectangle 7"/>
          <p:cNvSpPr/>
          <p:nvPr/>
        </p:nvSpPr>
        <p:spPr bwMode="auto">
          <a:xfrm>
            <a:off x="6924675" y="1423953"/>
            <a:ext cx="1803068"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bwMode="auto">
          <a:xfrm>
            <a:off x="2634019" y="1422779"/>
            <a:ext cx="941695"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599338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3575270"/>
            <a:ext cx="8658970" cy="391646"/>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smtClean="0"/>
              <a:t>The Quest to Automate Fact-Checking</a:t>
            </a:r>
            <a:endParaRPr lang="en-US" sz="2800" b="1" dirty="0"/>
          </a:p>
        </p:txBody>
      </p:sp>
      <p:pic>
        <p:nvPicPr>
          <p:cNvPr id="6" name="Picture 3" descr="C:\Users\chengkai\AppData\Local\Temp\Rar$DRa0.823\downloads\original-6017-52953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99" y="300249"/>
            <a:ext cx="3536097" cy="2946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7820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3035108794"/>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player</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day</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month</a:t>
                      </a:r>
                      <a:endParaRPr lang="en-US" sz="1300" b="1" dirty="0">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season</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pts</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latin typeface="Times New Roman" pitchFamily="18" charset="0"/>
                        <a:cs typeface="Times New Roman" pitchFamily="18" charset="0"/>
                      </a:endParaRPr>
                    </a:p>
                  </a:txBody>
                  <a:tcPr marT="34290" marB="34290"/>
                </a:tc>
              </a:tr>
              <a:tr h="278130">
                <a:tc>
                  <a:txBody>
                    <a:bodyPr/>
                    <a:lstStyle/>
                    <a:p>
                      <a:r>
                        <a:rPr lang="en-US" sz="1300" i="1" dirty="0" smtClean="0">
                          <a:solidFill>
                            <a:schemeClr val="tx1"/>
                          </a:solidFill>
                          <a:effectLst/>
                          <a:latin typeface="Times New Roman" pitchFamily="18" charset="0"/>
                          <a:cs typeface="Times New Roman" pitchFamily="18" charset="0"/>
                        </a:rPr>
                        <a:t>t</a:t>
                      </a:r>
                      <a:r>
                        <a:rPr lang="en-US" sz="1300" i="1" baseline="-25000" dirty="0" smtClean="0">
                          <a:solidFill>
                            <a:schemeClr val="tx1"/>
                          </a:solidFill>
                          <a:effectLst/>
                          <a:latin typeface="Times New Roman" pitchFamily="18" charset="0"/>
                          <a:cs typeface="Times New Roman" pitchFamily="18" charset="0"/>
                        </a:rPr>
                        <a:t>1</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Bogues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11</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Feb.</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1991-92</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Hornets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4</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12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Seikaly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latin typeface="Times New Roman" pitchFamily="18" charset="0"/>
                          <a:cs typeface="Times New Roman" pitchFamily="18" charset="0"/>
                        </a:rPr>
                        <a:t>Heat</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Hawks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24</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3</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Sherman</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Dec.</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1993-94</a:t>
                      </a:r>
                    </a:p>
                  </a:txBody>
                  <a:tcPr marT="34290" marB="34290"/>
                </a:tc>
                <a:tc>
                  <a:txBody>
                    <a:bodyPr/>
                    <a:lstStyle/>
                    <a:p>
                      <a:r>
                        <a:rPr lang="en-US" sz="1300" dirty="0" smtClean="0">
                          <a:solidFill>
                            <a:schemeClr val="bg1"/>
                          </a:solidFill>
                          <a:latin typeface="Times New Roman" pitchFamily="18" charset="0"/>
                          <a:cs typeface="Times New Roman" pitchFamily="18" charset="0"/>
                        </a:rPr>
                        <a:t>Celtics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Wesley</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4</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Nets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latin typeface="Times New Roman" pitchFamily="18" charset="0"/>
                          <a:cs typeface="Times New Roman" pitchFamily="18" charset="0"/>
                        </a:rPr>
                        <a:t>5</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Feb.</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Timberwolves</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3</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6</a:t>
                      </a:r>
                      <a:endParaRPr lang="en-US" sz="1300" i="1" baseline="-25000" dirty="0">
                        <a:solidFill>
                          <a:schemeClr val="bg1"/>
                        </a:solidFill>
                        <a:latin typeface="Times New Roman" pitchFamily="18" charset="0"/>
                        <a:cs typeface="Times New Roman" pitchFamily="18" charset="0"/>
                      </a:endParaRPr>
                    </a:p>
                  </a:txBody>
                  <a:tcPr marT="34290" marB="34290"/>
                </a:tc>
                <a:tc>
                  <a:txBody>
                    <a:bodyPr/>
                    <a:lstStyle/>
                    <a:p>
                      <a:r>
                        <a:rPr lang="en-US" sz="1300" dirty="0" err="1" smtClean="0">
                          <a:solidFill>
                            <a:schemeClr val="bg1"/>
                          </a:solidFill>
                          <a:latin typeface="Times New Roman" pitchFamily="18" charset="0"/>
                          <a:cs typeface="Times New Roman" pitchFamily="18" charset="0"/>
                        </a:rPr>
                        <a:t>Strictland</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3</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Jan.</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1995-96</a:t>
                      </a:r>
                    </a:p>
                  </a:txBody>
                  <a:tcPr marT="34290" marB="34290"/>
                </a:tc>
                <a:tc>
                  <a:txBody>
                    <a:bodyPr/>
                    <a:lstStyle/>
                    <a:p>
                      <a:r>
                        <a:rPr lang="en-US" sz="1300" dirty="0" smtClean="0">
                          <a:solidFill>
                            <a:schemeClr val="bg1"/>
                          </a:solidFill>
                          <a:latin typeface="Times New Roman" pitchFamily="18" charset="0"/>
                          <a:cs typeface="Times New Roman" pitchFamily="18" charset="0"/>
                        </a:rPr>
                        <a:t>Blazers</a:t>
                      </a:r>
                      <a:endParaRPr lang="en-US" sz="1300" dirty="0">
                        <a:solidFill>
                          <a:schemeClr val="bg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latin typeface="Times New Roman" pitchFamily="18" charset="0"/>
                          <a:cs typeface="Times New Roman" pitchFamily="18" charset="0"/>
                        </a:rPr>
                        <a:t>27</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18</a:t>
                      </a:r>
                      <a:endParaRPr lang="en-US" sz="1300" dirty="0">
                        <a:solidFill>
                          <a:schemeClr val="bg1"/>
                        </a:solidFill>
                        <a:latin typeface="Times New Roman" pitchFamily="18" charset="0"/>
                        <a:cs typeface="Times New Roman" pitchFamily="18" charset="0"/>
                      </a:endParaRPr>
                    </a:p>
                  </a:txBody>
                  <a:tcPr marT="34290" marB="34290"/>
                </a:tc>
                <a:tc>
                  <a:txBody>
                    <a:bodyPr/>
                    <a:lstStyle/>
                    <a:p>
                      <a:r>
                        <a:rPr lang="en-US" sz="1300" dirty="0" smtClean="0">
                          <a:solidFill>
                            <a:schemeClr val="bg1"/>
                          </a:solidFill>
                          <a:latin typeface="Times New Roman" pitchFamily="18" charset="0"/>
                          <a:cs typeface="Times New Roman" pitchFamily="18" charset="0"/>
                        </a:rPr>
                        <a:t>8</a:t>
                      </a:r>
                      <a:endParaRPr lang="en-US" sz="1300"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7</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Wesley</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25</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Feb.</a:t>
                      </a:r>
                      <a:endParaRPr lang="en-US" sz="1300" b="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1995-96</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latin typeface="Times New Roman" pitchFamily="18" charset="0"/>
                          <a:cs typeface="Times New Roman" pitchFamily="18" charset="0"/>
                        </a:rPr>
                        <a:t>Celtics</a:t>
                      </a:r>
                      <a:endParaRPr lang="en-US" sz="1300" b="1" dirty="0" smtClean="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latin typeface="Times New Roman" pitchFamily="18" charset="0"/>
                          <a:cs typeface="Times New Roman" pitchFamily="18" charset="0"/>
                        </a:rPr>
                        <a:t>Nets</a:t>
                      </a:r>
                      <a:endParaRPr lang="en-US" sz="1300" b="1" dirty="0">
                        <a:solidFill>
                          <a:schemeClr val="bg1">
                            <a:lumMod val="75000"/>
                          </a:schemeClr>
                        </a:solidFill>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12</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latin typeface="Times New Roman" pitchFamily="18" charset="0"/>
              <a:cs typeface="Times New Roman" pitchFamily="18" charset="0"/>
            </a:endParaRPr>
          </a:p>
        </p:txBody>
      </p:sp>
      <p:sp>
        <p:nvSpPr>
          <p:cNvPr id="4" name="Title 1"/>
          <p:cNvSpPr txBox="1">
            <a:spLocks/>
          </p:cNvSpPr>
          <p:nvPr/>
        </p:nvSpPr>
        <p:spPr>
          <a:xfrm>
            <a:off x="391708" y="3837642"/>
            <a:ext cx="8363938" cy="1080296"/>
          </a:xfrm>
          <a:prstGeom prst="rect">
            <a:avLst/>
          </a:prstGeom>
        </p:spPr>
        <p:txBody>
          <a:bodyPr vert="horz" wrap="square" lIns="0" tIns="0" rIns="0" bIns="0" rtlCol="0" anchor="t">
            <a:spAutoFit/>
          </a:bodyPr>
          <a:lstStyle/>
          <a:p>
            <a:pPr algn="just">
              <a:lnSpc>
                <a:spcPct val="90000"/>
              </a:lnSpc>
              <a:spcBef>
                <a:spcPct val="0"/>
              </a:spcBef>
              <a:buFont typeface="Wingdings" pitchFamily="2" charset="2"/>
              <a:buChar char="§"/>
              <a:tabLst>
                <a:tab pos="6400800" algn="l"/>
              </a:tabLst>
            </a:pPr>
            <a:r>
              <a:rPr lang="en-US" sz="2600" spc="-100" dirty="0" smtClean="0">
                <a:ln w="3175">
                  <a:noFill/>
                </a:ln>
                <a:latin typeface="Times New Roman" pitchFamily="18" charset="0"/>
                <a:cs typeface="Times New Roman" pitchFamily="18" charset="0"/>
              </a:rPr>
              <a:t>Wesley had </a:t>
            </a:r>
            <a:r>
              <a:rPr lang="en-US" sz="2600" spc="-100" dirty="0" smtClean="0">
                <a:ln w="3175">
                  <a:noFill/>
                </a:ln>
                <a:solidFill>
                  <a:schemeClr val="accent6"/>
                </a:solidFill>
                <a:latin typeface="Times New Roman" pitchFamily="18" charset="0"/>
                <a:cs typeface="Times New Roman" pitchFamily="18" charset="0"/>
              </a:rPr>
              <a:t>12 points, 13 assists and 5 rebounds</a:t>
            </a:r>
            <a:r>
              <a:rPr lang="en-US" sz="2600" spc="-100" dirty="0" smtClean="0">
                <a:ln w="3175">
                  <a:noFill/>
                </a:ln>
                <a:latin typeface="Times New Roman" pitchFamily="18" charset="0"/>
                <a:cs typeface="Times New Roman" pitchFamily="18" charset="0"/>
              </a:rPr>
              <a:t> on February 25, 1996 to become the first player with a 12/13/5 (points/assists/rebounds) in </a:t>
            </a:r>
            <a:r>
              <a:rPr lang="en-US" sz="2600" spc="-100" dirty="0" smtClean="0">
                <a:ln w="3175">
                  <a:noFill/>
                </a:ln>
                <a:solidFill>
                  <a:srgbClr val="00B050"/>
                </a:solidFill>
                <a:latin typeface="Times New Roman" pitchFamily="18" charset="0"/>
                <a:cs typeface="Times New Roman" pitchFamily="18" charset="0"/>
              </a:rPr>
              <a:t>February</a:t>
            </a:r>
            <a:r>
              <a:rPr lang="en-US" sz="2600" spc="-100" dirty="0" smtClean="0">
                <a:ln w="3175">
                  <a:noFill/>
                </a:ln>
                <a:latin typeface="Times New Roman" pitchFamily="18" charset="0"/>
                <a:cs typeface="Times New Roman" pitchFamily="18" charset="0"/>
              </a:rPr>
              <a:t>. </a:t>
            </a:r>
            <a:endParaRPr kumimoji="0" lang="en-US" sz="2600" b="0" u="none" strike="noStrike" kern="1200" cap="none" spc="-100" normalizeH="0" baseline="0" noProof="0" dirty="0">
              <a:ln w="3175">
                <a:noFill/>
              </a:ln>
              <a:uLnTx/>
              <a:uFillTx/>
              <a:latin typeface="Times New Roman" pitchFamily="18" charset="0"/>
              <a:cs typeface="Times New Roman" pitchFamily="18" charset="0"/>
            </a:endParaRPr>
          </a:p>
        </p:txBody>
      </p:sp>
      <p:sp>
        <p:nvSpPr>
          <p:cNvPr id="5" name="Rectangle 4"/>
          <p:cNvSpPr/>
          <p:nvPr/>
        </p:nvSpPr>
        <p:spPr bwMode="auto">
          <a:xfrm>
            <a:off x="6953250" y="1422779"/>
            <a:ext cx="1802396"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2634019" y="1422779"/>
            <a:ext cx="941695"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967172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450394207"/>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effectLst/>
                          <a:latin typeface="Times New Roman" pitchFamily="18" charset="0"/>
                          <a:cs typeface="Times New Roman" pitchFamily="18" charset="0"/>
                        </a:rPr>
                        <a:t>season</a:t>
                      </a:r>
                      <a:endParaRPr lang="en-US" sz="1300" b="1" dirty="0">
                        <a:solidFill>
                          <a:schemeClr val="tx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pts</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3</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Celtics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Nets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5</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4</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6</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u="none"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27</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8</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7</a:t>
                      </a:r>
                      <a:endParaRPr lang="en-US" sz="1300" b="1" i="1" baseline="-25000"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Wesley</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25</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Feb.</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effectLst/>
                          <a:latin typeface="Times New Roman" pitchFamily="18" charset="0"/>
                          <a:cs typeface="Times New Roman" pitchFamily="18" charset="0"/>
                        </a:rPr>
                        <a:t>1995-96</a:t>
                      </a:r>
                      <a:endParaRPr lang="en-US" sz="1300" b="1" dirty="0" smtClean="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Celtics</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Nets</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tx1"/>
                          </a:solidFill>
                          <a:effectLst/>
                          <a:latin typeface="Times New Roman" pitchFamily="18" charset="0"/>
                          <a:cs typeface="Times New Roman" pitchFamily="18" charset="0"/>
                        </a:rPr>
                        <a:t>12</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13</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effectLst/>
                          <a:latin typeface="Times New Roman" pitchFamily="18" charset="0"/>
                          <a:cs typeface="Times New Roman" pitchFamily="18" charset="0"/>
                        </a:rPr>
                        <a:t>5</a:t>
                      </a:r>
                      <a:endParaRPr lang="en-US" sz="1300" b="1" dirty="0">
                        <a:solidFill>
                          <a:schemeClr val="tx1"/>
                        </a:solidFill>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3"/>
          <p:cNvSpPr/>
          <p:nvPr/>
        </p:nvSpPr>
        <p:spPr bwMode="auto">
          <a:xfrm>
            <a:off x="6943725" y="1422779"/>
            <a:ext cx="1841168"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3466546" y="1422779"/>
            <a:ext cx="1105454"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92652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p:cNvGraphicFramePr>
            <a:graphicFrameLocks/>
          </p:cNvGraphicFramePr>
          <p:nvPr>
            <p:extLst>
              <p:ext uri="{D42A27DB-BD31-4B8C-83A1-F6EECF244321}">
                <p14:modId xmlns:p14="http://schemas.microsoft.com/office/powerpoint/2010/main" val="2107732468"/>
              </p:ext>
            </p:extLst>
          </p:nvPr>
        </p:nvGraphicFramePr>
        <p:xfrm>
          <a:off x="457200" y="1451372"/>
          <a:ext cx="8229600" cy="222504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latin typeface="Times New Roman" pitchFamily="18" charset="0"/>
                          <a:cs typeface="Times New Roman" pitchFamily="18" charset="0"/>
                        </a:rPr>
                        <a:t>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opp_team</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7</a:t>
                      </a:r>
                      <a:endParaRPr lang="en-US" sz="1300" b="1"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Wesley</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25</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Feb.</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lumMod val="75000"/>
                            </a:schemeClr>
                          </a:solidFill>
                          <a:effectLst/>
                          <a:latin typeface="Times New Roman" pitchFamily="18" charset="0"/>
                          <a:cs typeface="Times New Roman" pitchFamily="18" charset="0"/>
                        </a:rPr>
                        <a:t>1995-96</a:t>
                      </a:r>
                      <a:endParaRPr lang="en-US" sz="1300" b="1" dirty="0" smtClean="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chemeClr val="bg1">
                              <a:lumMod val="75000"/>
                            </a:schemeClr>
                          </a:solidFill>
                          <a:effectLst/>
                          <a:latin typeface="Times New Roman" pitchFamily="18" charset="0"/>
                          <a:cs typeface="Times New Roman" pitchFamily="18" charset="0"/>
                        </a:rPr>
                        <a:t>12</a:t>
                      </a:r>
                      <a:endParaRPr lang="en-US" sz="1300" b="1" dirty="0">
                        <a:solidFill>
                          <a:schemeClr val="bg1">
                            <a:lumMod val="75000"/>
                          </a:schemeClr>
                        </a:solidFill>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c>
                  <a:txBody>
                    <a:bodyPr/>
                    <a:lstStyle/>
                    <a:p>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solidFill>
                      <a:schemeClr val="bg1">
                        <a:lumMod val="75000"/>
                      </a:schemeClr>
                    </a:solidFill>
                  </a:tcPr>
                </a:tc>
              </a:tr>
            </a:tbl>
          </a:graphicData>
        </a:graphic>
      </p:graphicFrame>
      <p:sp>
        <p:nvSpPr>
          <p:cNvPr id="14"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A Mini-world of Basketball Gamelogs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itle 1"/>
          <p:cNvSpPr txBox="1">
            <a:spLocks/>
          </p:cNvSpPr>
          <p:nvPr/>
        </p:nvSpPr>
        <p:spPr>
          <a:xfrm>
            <a:off x="391708" y="3837642"/>
            <a:ext cx="8363938" cy="1080296"/>
          </a:xfrm>
          <a:prstGeom prst="rect">
            <a:avLst/>
          </a:prstGeom>
        </p:spPr>
        <p:txBody>
          <a:bodyPr vert="horz" wrap="square" lIns="0" tIns="0" rIns="0" bIns="0" rtlCol="0" anchor="t">
            <a:spAutoFit/>
          </a:bodyPr>
          <a:lstStyle/>
          <a:p>
            <a:pPr lvl="0" algn="just">
              <a:lnSpc>
                <a:spcPct val="90000"/>
              </a:lnSpc>
              <a:spcBef>
                <a:spcPct val="0"/>
              </a:spcBef>
              <a:buFont typeface="Wingdings" pitchFamily="2" charset="2"/>
              <a:buChar char="§"/>
            </a:pPr>
            <a:r>
              <a:rPr kumimoji="0" lang="en-US" sz="2600" b="0" i="0" u="none" strike="noStrike" kern="1200" cap="none" spc="-100" normalizeH="0" baseline="0" noProof="0" dirty="0" smtClean="0">
                <a:ln w="3175">
                  <a:noFill/>
                </a:ln>
                <a:uLnTx/>
                <a:uFillTx/>
                <a:latin typeface="Times New Roman" pitchFamily="18" charset="0"/>
                <a:ea typeface="+mn-ea"/>
                <a:cs typeface="Times New Roman" pitchFamily="18" charset="0"/>
              </a:rPr>
              <a:t>Wesley had </a:t>
            </a:r>
            <a:r>
              <a:rPr kumimoji="0" lang="en-US" sz="2600" b="0" i="0" u="none" strike="noStrike" kern="1200" cap="none" spc="-100" normalizeH="0" baseline="0" noProof="0" dirty="0" smtClean="0">
                <a:ln w="3175">
                  <a:noFill/>
                </a:ln>
                <a:solidFill>
                  <a:schemeClr val="accent6"/>
                </a:solidFill>
                <a:uLnTx/>
                <a:uFillTx/>
                <a:latin typeface="Times New Roman" pitchFamily="18" charset="0"/>
                <a:ea typeface="+mn-ea"/>
                <a:cs typeface="Times New Roman" pitchFamily="18" charset="0"/>
              </a:rPr>
              <a:t>13 assists and 5 rebounds </a:t>
            </a:r>
            <a:r>
              <a:rPr kumimoji="0" lang="en-US" sz="2600" b="0" i="0" u="none" strike="noStrike" kern="1200" cap="none" spc="-100" normalizeH="0" baseline="0" noProof="0" dirty="0" smtClean="0">
                <a:ln w="3175">
                  <a:noFill/>
                </a:ln>
                <a:uLnTx/>
                <a:uFillTx/>
                <a:latin typeface="Times New Roman" pitchFamily="18" charset="0"/>
                <a:ea typeface="+mn-ea"/>
                <a:cs typeface="Times New Roman" pitchFamily="18" charset="0"/>
              </a:rPr>
              <a:t>on February 25, 1996</a:t>
            </a:r>
            <a:r>
              <a:rPr kumimoji="0" lang="en-US" sz="2600" b="0" i="0" u="none" strike="noStrike" kern="1200" cap="none" spc="-100" normalizeH="0" noProof="0" dirty="0" smtClean="0">
                <a:ln w="3175">
                  <a:noFill/>
                </a:ln>
                <a:uLnTx/>
                <a:uFillTx/>
                <a:latin typeface="Times New Roman" pitchFamily="18" charset="0"/>
                <a:ea typeface="+mn-ea"/>
                <a:cs typeface="Times New Roman" pitchFamily="18" charset="0"/>
              </a:rPr>
              <a:t> to become the second </a:t>
            </a:r>
            <a:r>
              <a:rPr kumimoji="0" lang="en-US" sz="2600" b="0" i="0" u="none" strike="noStrike" kern="1200" cap="none" spc="-100" normalizeH="0" noProof="0" dirty="0" smtClean="0">
                <a:ln w="3175">
                  <a:noFill/>
                </a:ln>
                <a:solidFill>
                  <a:srgbClr val="00B050"/>
                </a:solidFill>
                <a:uLnTx/>
                <a:uFillTx/>
                <a:latin typeface="Times New Roman" pitchFamily="18" charset="0"/>
                <a:ea typeface="+mn-ea"/>
                <a:cs typeface="Times New Roman" pitchFamily="18" charset="0"/>
              </a:rPr>
              <a:t>Celtics</a:t>
            </a:r>
            <a:r>
              <a:rPr kumimoji="0" lang="en-US" sz="2600" b="0" i="0" u="none" strike="noStrike" kern="1200" cap="none" spc="-100" normalizeH="0" noProof="0" dirty="0" smtClean="0">
                <a:ln w="3175">
                  <a:noFill/>
                </a:ln>
                <a:uLnTx/>
                <a:uFillTx/>
                <a:latin typeface="Times New Roman" pitchFamily="18" charset="0"/>
                <a:ea typeface="+mn-ea"/>
                <a:cs typeface="Times New Roman" pitchFamily="18" charset="0"/>
              </a:rPr>
              <a:t> player </a:t>
            </a:r>
            <a:r>
              <a:rPr lang="en-US" sz="2600" spc="-100" dirty="0" smtClean="0">
                <a:ln w="3175">
                  <a:noFill/>
                </a:ln>
                <a:latin typeface="Times New Roman" pitchFamily="18" charset="0"/>
                <a:cs typeface="Times New Roman" pitchFamily="18" charset="0"/>
              </a:rPr>
              <a:t>with a 13/5 (assists/rebounds) game against the </a:t>
            </a:r>
            <a:r>
              <a:rPr lang="en-US" sz="2600" spc="-100" dirty="0" smtClean="0">
                <a:ln w="3175">
                  <a:noFill/>
                </a:ln>
                <a:solidFill>
                  <a:srgbClr val="00B050"/>
                </a:solidFill>
                <a:latin typeface="Times New Roman" pitchFamily="18" charset="0"/>
                <a:cs typeface="Times New Roman" pitchFamily="18" charset="0"/>
              </a:rPr>
              <a:t>Nets</a:t>
            </a:r>
            <a:r>
              <a:rPr lang="en-US" sz="2600" spc="-100" dirty="0" smtClean="0">
                <a:ln w="3175">
                  <a:noFill/>
                </a:ln>
                <a:latin typeface="Times New Roman" pitchFamily="18" charset="0"/>
                <a:cs typeface="Times New Roman" pitchFamily="18" charset="0"/>
              </a:rPr>
              <a:t>.</a:t>
            </a:r>
            <a:endParaRPr kumimoji="0" lang="en-US" sz="2600" b="0" i="0" u="none" strike="noStrike" kern="1200" cap="none" spc="-100" normalizeH="0" baseline="0" noProof="0" dirty="0">
              <a:ln w="3175">
                <a:noFill/>
              </a:ln>
              <a:uLnTx/>
              <a:uFillTx/>
              <a:latin typeface="Times New Roman" pitchFamily="18" charset="0"/>
              <a:ea typeface="+mn-ea"/>
              <a:cs typeface="Times New Roman" pitchFamily="18" charset="0"/>
            </a:endParaRPr>
          </a:p>
        </p:txBody>
      </p:sp>
      <p:sp>
        <p:nvSpPr>
          <p:cNvPr id="5" name="Rectangle 4"/>
          <p:cNvSpPr/>
          <p:nvPr/>
        </p:nvSpPr>
        <p:spPr bwMode="auto">
          <a:xfrm>
            <a:off x="7458076" y="1422779"/>
            <a:ext cx="1297571" cy="2292823"/>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9202" y="1422779"/>
            <a:ext cx="2633986" cy="2292822"/>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76506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81686"/>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4048834044"/>
              </p:ext>
            </p:extLst>
          </p:nvPr>
        </p:nvGraphicFramePr>
        <p:xfrm>
          <a:off x="457200" y="180963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effectLst/>
                          <a:latin typeface="Times New Roman" pitchFamily="18" charset="0"/>
                          <a:cs typeface="Times New Roman" pitchFamily="18" charset="0"/>
                        </a:rPr>
                        <a:t>id</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player</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day</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month</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season</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smtClean="0">
                          <a:effectLst/>
                          <a:latin typeface="Times New Roman" pitchFamily="18" charset="0"/>
                          <a:cs typeface="Times New Roman" pitchFamily="18" charset="0"/>
                        </a:rPr>
                        <a:t>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smtClean="0">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11</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Feb.</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1991-92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Hornets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1991-92</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1993-94</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Wesley</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4</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Nets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i="1" baseline="-250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Wesley</a:t>
                      </a: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p>
                  </a:txBody>
                  <a:tcPr marT="34290" marB="34290"/>
                </a:tc>
                <a:tc>
                  <a:txBody>
                    <a:bodyPr/>
                    <a:lstStyle/>
                    <a:p>
                      <a:r>
                        <a:rPr lang="en-US" sz="1300" dirty="0" smtClean="0">
                          <a:latin typeface="Times New Roman" pitchFamily="18" charset="0"/>
                          <a:cs typeface="Times New Roman" pitchFamily="18" charset="0"/>
                        </a:rPr>
                        <a:t>Timberwolves</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5</a:t>
                      </a:r>
                      <a:endParaRPr lang="en-US" sz="1300" dirty="0">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latin typeface="Times New Roman" pitchFamily="18" charset="0"/>
                        <a:cs typeface="Times New Roman" pitchFamily="18" charset="0"/>
                      </a:endParaRPr>
                    </a:p>
                  </a:txBody>
                  <a:tcPr marT="34290" marB="34290"/>
                </a:tc>
              </a:tr>
              <a:tr h="278130">
                <a:tc>
                  <a:txBody>
                    <a:bodyPr/>
                    <a:lstStyle/>
                    <a:p>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6</a:t>
                      </a:r>
                      <a:endParaRPr lang="en-US" sz="1300" i="1" baseline="-25000" dirty="0">
                        <a:latin typeface="Times New Roman" pitchFamily="18" charset="0"/>
                        <a:cs typeface="Times New Roman" pitchFamily="18" charset="0"/>
                      </a:endParaRPr>
                    </a:p>
                  </a:txBody>
                  <a:tcPr marT="34290" marB="34290"/>
                </a:tc>
                <a:tc>
                  <a:txBody>
                    <a:bodyPr/>
                    <a:lstStyle/>
                    <a:p>
                      <a:r>
                        <a:rPr lang="en-US" sz="1300" dirty="0" err="1" smtClean="0">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1995-96</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latin typeface="Times New Roman" pitchFamily="18" charset="0"/>
                          <a:cs typeface="Times New Roman" pitchFamily="18" charset="0"/>
                        </a:rPr>
                        <a:t>Celtics</a:t>
                      </a:r>
                      <a:endParaRPr lang="en-US" sz="1300" dirty="0" smtClean="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smtClean="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tr>
            </a:tbl>
          </a:graphicData>
        </a:graphic>
      </p:graphicFrame>
      <p:sp>
        <p:nvSpPr>
          <p:cNvPr id="9" name="Rectangular Callout 8"/>
          <p:cNvSpPr/>
          <p:nvPr/>
        </p:nvSpPr>
        <p:spPr bwMode="auto">
          <a:xfrm>
            <a:off x="3794078" y="4008847"/>
            <a:ext cx="1894188" cy="401228"/>
          </a:xfrm>
          <a:prstGeom prst="wedgeRectCallout">
            <a:avLst>
              <a:gd name="adj1" fmla="val 5951"/>
              <a:gd name="adj2" fmla="val -11627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dirty="0" smtClean="0">
                <a:solidFill>
                  <a:schemeClr val="bg1"/>
                </a:solidFill>
                <a:latin typeface="Times New Roman" pitchFamily="18" charset="0"/>
                <a:cs typeface="Times New Roman" pitchFamily="18" charset="0"/>
              </a:rPr>
              <a:t>append-only table</a:t>
            </a:r>
            <a:endParaRPr lang="en-US" sz="1800" dirty="0">
              <a:solidFill>
                <a:schemeClr val="bg1"/>
              </a:solidFill>
              <a:latin typeface="Times New Roman" pitchFamily="18" charset="0"/>
              <a:cs typeface="Times New Roman" pitchFamily="18" charset="0"/>
            </a:endParaRPr>
          </a:p>
        </p:txBody>
      </p:sp>
      <p:sp>
        <p:nvSpPr>
          <p:cNvPr id="7" name="Rectangular Callout 6"/>
          <p:cNvSpPr/>
          <p:nvPr/>
        </p:nvSpPr>
        <p:spPr bwMode="auto">
          <a:xfrm>
            <a:off x="1941538" y="1219200"/>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b="1" dirty="0">
                <a:solidFill>
                  <a:schemeClr val="bg1"/>
                </a:solidFill>
                <a:latin typeface="Times New Roman" pitchFamily="18" charset="0"/>
                <a:cs typeface="Times New Roman" pitchFamily="18" charset="0"/>
              </a:rPr>
              <a:t>Dimension space: </a:t>
            </a:r>
            <a:r>
              <a:rPr lang="en-US" sz="1800" i="1" dirty="0">
                <a:solidFill>
                  <a:schemeClr val="bg1"/>
                </a:solidFill>
                <a:latin typeface="Monotype Corsiva" pitchFamily="66" charset="0"/>
                <a:cs typeface="Times New Roman" pitchFamily="18" charset="0"/>
              </a:rPr>
              <a:t>D</a:t>
            </a:r>
            <a:r>
              <a:rPr lang="en-US" sz="1800" dirty="0">
                <a:solidFill>
                  <a:schemeClr val="bg1"/>
                </a:solidFill>
                <a:latin typeface="Times New Roman" pitchFamily="18" charset="0"/>
                <a:cs typeface="Times New Roman" pitchFamily="18" charset="0"/>
              </a:rPr>
              <a:t>={</a:t>
            </a:r>
            <a:r>
              <a:rPr lang="en-US" sz="1800" i="1" dirty="0">
                <a:solidFill>
                  <a:schemeClr val="bg1"/>
                </a:solidFill>
                <a:latin typeface="Times New Roman" pitchFamily="18" charset="0"/>
                <a:cs typeface="Times New Roman" pitchFamily="18" charset="0"/>
              </a:rPr>
              <a:t>d</a:t>
            </a:r>
            <a:r>
              <a:rPr lang="en-US" sz="1800" i="1" baseline="-25000" dirty="0">
                <a:solidFill>
                  <a:schemeClr val="bg1"/>
                </a:solidFill>
                <a:latin typeface="Times New Roman" pitchFamily="18" charset="0"/>
                <a:cs typeface="Times New Roman" pitchFamily="18" charset="0"/>
              </a:rPr>
              <a:t>1</a:t>
            </a:r>
            <a:r>
              <a:rPr lang="en-US" sz="1800" dirty="0">
                <a:solidFill>
                  <a:schemeClr val="bg1"/>
                </a:solidFill>
                <a:latin typeface="Times New Roman" pitchFamily="18" charset="0"/>
                <a:cs typeface="Times New Roman" pitchFamily="18" charset="0"/>
              </a:rPr>
              <a:t>,… ,</a:t>
            </a:r>
            <a:r>
              <a:rPr lang="en-US" sz="1800" i="1" dirty="0" err="1">
                <a:solidFill>
                  <a:schemeClr val="bg1"/>
                </a:solidFill>
                <a:latin typeface="Times New Roman" pitchFamily="18" charset="0"/>
                <a:cs typeface="Times New Roman" pitchFamily="18" charset="0"/>
              </a:rPr>
              <a:t>d</a:t>
            </a:r>
            <a:r>
              <a:rPr lang="en-US" sz="1800" i="1" baseline="-25000" dirty="0" err="1">
                <a:solidFill>
                  <a:schemeClr val="bg1"/>
                </a:solidFill>
                <a:latin typeface="Times New Roman" pitchFamily="18" charset="0"/>
                <a:cs typeface="Times New Roman" pitchFamily="18" charset="0"/>
              </a:rPr>
              <a:t>n</a:t>
            </a:r>
            <a:r>
              <a:rPr lang="en-US" sz="1800" dirty="0">
                <a:solidFill>
                  <a:schemeClr val="bg1"/>
                </a:solidFill>
                <a:latin typeface="Times New Roman" pitchFamily="18" charset="0"/>
                <a:cs typeface="Times New Roman" pitchFamily="18" charset="0"/>
              </a:rPr>
              <a:t>}</a:t>
            </a:r>
          </a:p>
        </p:txBody>
      </p:sp>
      <p:sp>
        <p:nvSpPr>
          <p:cNvPr id="10" name="Rectangular Callout 9"/>
          <p:cNvSpPr/>
          <p:nvPr/>
        </p:nvSpPr>
        <p:spPr bwMode="auto">
          <a:xfrm>
            <a:off x="5462649" y="1219200"/>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a:r>
              <a:rPr lang="en-US" sz="1800" b="1" dirty="0">
                <a:solidFill>
                  <a:schemeClr val="bg1"/>
                </a:solidFill>
                <a:latin typeface="Times New Roman" pitchFamily="18" charset="0"/>
                <a:cs typeface="Times New Roman" pitchFamily="18" charset="0"/>
              </a:rPr>
              <a:t>Measure space: </a:t>
            </a:r>
            <a:r>
              <a:rPr lang="en-US" sz="1800" i="1" dirty="0">
                <a:solidFill>
                  <a:schemeClr val="bg1"/>
                </a:solidFill>
                <a:latin typeface="Monotype Corsiva" pitchFamily="66" charset="0"/>
                <a:cs typeface="Times New Roman" pitchFamily="18" charset="0"/>
              </a:rPr>
              <a:t>M</a:t>
            </a:r>
            <a:r>
              <a:rPr lang="en-US" sz="1800" dirty="0">
                <a:solidFill>
                  <a:schemeClr val="bg1"/>
                </a:solidFill>
                <a:latin typeface="Times New Roman" pitchFamily="18" charset="0"/>
                <a:cs typeface="Times New Roman" pitchFamily="18" charset="0"/>
              </a:rPr>
              <a:t> ={</a:t>
            </a:r>
            <a:r>
              <a:rPr lang="en-US" sz="1800" i="1" dirty="0">
                <a:solidFill>
                  <a:schemeClr val="bg1"/>
                </a:solidFill>
                <a:latin typeface="Times New Roman" pitchFamily="18" charset="0"/>
                <a:cs typeface="Times New Roman" pitchFamily="18" charset="0"/>
              </a:rPr>
              <a:t>m</a:t>
            </a:r>
            <a:r>
              <a:rPr lang="en-US" sz="1800" i="1" baseline="-25000" dirty="0">
                <a:solidFill>
                  <a:schemeClr val="bg1"/>
                </a:solidFill>
                <a:latin typeface="Times New Roman" pitchFamily="18" charset="0"/>
                <a:cs typeface="Times New Roman" pitchFamily="18" charset="0"/>
              </a:rPr>
              <a:t>1</a:t>
            </a:r>
            <a:r>
              <a:rPr lang="en-US" sz="1800" dirty="0">
                <a:solidFill>
                  <a:schemeClr val="bg1"/>
                </a:solidFill>
                <a:latin typeface="Times New Roman" pitchFamily="18" charset="0"/>
                <a:cs typeface="Times New Roman" pitchFamily="18" charset="0"/>
              </a:rPr>
              <a:t>,… ,</a:t>
            </a:r>
            <a:r>
              <a:rPr lang="en-US" sz="1800" i="1" dirty="0" err="1">
                <a:solidFill>
                  <a:schemeClr val="bg1"/>
                </a:solidFill>
                <a:latin typeface="Times New Roman" pitchFamily="18" charset="0"/>
                <a:cs typeface="Times New Roman" pitchFamily="18" charset="0"/>
              </a:rPr>
              <a:t>m</a:t>
            </a:r>
            <a:r>
              <a:rPr lang="en-US" sz="1800" i="1" baseline="-25000" dirty="0" err="1">
                <a:solidFill>
                  <a:schemeClr val="bg1"/>
                </a:solidFill>
                <a:latin typeface="Times New Roman" pitchFamily="18" charset="0"/>
                <a:cs typeface="Times New Roman" pitchFamily="18" charset="0"/>
              </a:rPr>
              <a:t>s</a:t>
            </a:r>
            <a:r>
              <a:rPr lang="en-US" sz="1800" dirty="0">
                <a:solidFill>
                  <a:schemeClr val="bg1"/>
                </a:solidFill>
                <a:latin typeface="Times New Roman" pitchFamily="18" charset="0"/>
                <a:cs typeface="Times New Roman" pitchFamily="18" charset="0"/>
              </a:rPr>
              <a:t>}</a:t>
            </a:r>
          </a:p>
        </p:txBody>
      </p:sp>
      <p:sp>
        <p:nvSpPr>
          <p:cNvPr id="11" name="Rectangle 10"/>
          <p:cNvSpPr/>
          <p:nvPr/>
        </p:nvSpPr>
        <p:spPr bwMode="auto">
          <a:xfrm>
            <a:off x="6960357" y="1770797"/>
            <a:ext cx="1812168"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887105" y="1770797"/>
            <a:ext cx="6191031"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45318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edge">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edge">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131079"/>
          </a:xfrm>
          <a:prstGeom prst="rect">
            <a:avLst/>
          </a:prstGeom>
        </p:spPr>
        <p:txBody>
          <a:bodyPr vert="horz" wrap="square" lIns="0" tIns="0" rIns="0" bIns="0" rtlCol="0">
            <a:spAutoFit/>
          </a:bodyPr>
          <a:lstStyle/>
          <a:p>
            <a:pPr>
              <a:buFont typeface="Wingdings" pitchFamily="2" charset="2"/>
              <a:buChar char="q"/>
            </a:pPr>
            <a:r>
              <a:rPr lang="en-US" sz="2550" dirty="0" smtClean="0">
                <a:solidFill>
                  <a:schemeClr val="accent3"/>
                </a:solidFill>
                <a:latin typeface="Times New Roman" pitchFamily="18" charset="0"/>
                <a:cs typeface="Times New Roman" pitchFamily="18" charset="0"/>
              </a:rPr>
              <a:t>Constraint (</a:t>
            </a:r>
            <a:r>
              <a:rPr lang="en-US" sz="2550" i="1" dirty="0" smtClean="0">
                <a:solidFill>
                  <a:schemeClr val="accent3"/>
                </a:solidFill>
                <a:latin typeface="Times New Roman" pitchFamily="18" charset="0"/>
                <a:cs typeface="Times New Roman" pitchFamily="18" charset="0"/>
              </a:rPr>
              <a:t>C</a:t>
            </a:r>
            <a:r>
              <a:rPr lang="en-US" sz="2550" dirty="0" smtClean="0">
                <a:solidFill>
                  <a:schemeClr val="accent3"/>
                </a:solidFill>
                <a:latin typeface="Times New Roman" pitchFamily="18" charset="0"/>
                <a:cs typeface="Times New Roman" pitchFamily="18" charset="0"/>
              </a:rPr>
              <a:t>): </a:t>
            </a:r>
            <a:r>
              <a:rPr lang="en-US" sz="2550" i="1" dirty="0" smtClean="0">
                <a:latin typeface="Times New Roman" pitchFamily="18" charset="0"/>
                <a:cs typeface="Times New Roman" pitchFamily="18" charset="0"/>
              </a:rPr>
              <a:t>d</a:t>
            </a:r>
            <a:r>
              <a:rPr lang="en-US" sz="2550" i="1" baseline="-25000" dirty="0" smtClean="0">
                <a:latin typeface="Times New Roman" pitchFamily="18" charset="0"/>
                <a:cs typeface="Times New Roman" pitchFamily="18" charset="0"/>
              </a:rPr>
              <a:t>1</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v</a:t>
            </a:r>
            <a:r>
              <a:rPr lang="en-US" sz="2550" i="1" baseline="-25000" dirty="0" smtClean="0">
                <a:latin typeface="Times New Roman" pitchFamily="18" charset="0"/>
                <a:cs typeface="Times New Roman" pitchFamily="18" charset="0"/>
              </a:rPr>
              <a:t>1</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d</a:t>
            </a:r>
            <a:r>
              <a:rPr lang="en-US" sz="2550" i="1" baseline="-25000" dirty="0" smtClean="0">
                <a:latin typeface="Times New Roman" pitchFamily="18" charset="0"/>
                <a:cs typeface="Times New Roman" pitchFamily="18" charset="0"/>
              </a:rPr>
              <a:t>2</a:t>
            </a:r>
            <a:r>
              <a:rPr lang="en-US" sz="2550" dirty="0" smtClean="0">
                <a:latin typeface="Times New Roman" pitchFamily="18" charset="0"/>
                <a:cs typeface="Times New Roman" pitchFamily="18" charset="0"/>
              </a:rPr>
              <a:t>=</a:t>
            </a:r>
            <a:r>
              <a:rPr lang="en-US" sz="2550" i="1" dirty="0" smtClean="0">
                <a:latin typeface="Times New Roman" pitchFamily="18" charset="0"/>
                <a:cs typeface="Times New Roman" pitchFamily="18" charset="0"/>
              </a:rPr>
              <a:t>v</a:t>
            </a:r>
            <a:r>
              <a:rPr lang="en-US" sz="2550" i="1" baseline="-25000" dirty="0" smtClean="0">
                <a:latin typeface="Times New Roman" pitchFamily="18" charset="0"/>
                <a:cs typeface="Times New Roman" pitchFamily="18" charset="0"/>
              </a:rPr>
              <a:t>2</a:t>
            </a:r>
            <a:r>
              <a:rPr lang="en-US" sz="2550" dirty="0" smtClean="0">
                <a:latin typeface="Times New Roman" pitchFamily="18" charset="0"/>
                <a:cs typeface="Times New Roman" pitchFamily="18" charset="0"/>
              </a:rPr>
              <a:t>∧. . . ∧ </a:t>
            </a:r>
            <a:r>
              <a:rPr lang="en-US" sz="2550" i="1" dirty="0" err="1" smtClean="0">
                <a:latin typeface="Times New Roman" pitchFamily="18" charset="0"/>
                <a:cs typeface="Times New Roman" pitchFamily="18" charset="0"/>
              </a:rPr>
              <a:t>d</a:t>
            </a:r>
            <a:r>
              <a:rPr lang="en-US" sz="2550" i="1" baseline="-25000" dirty="0" err="1" smtClean="0">
                <a:latin typeface="Times New Roman" pitchFamily="18" charset="0"/>
                <a:cs typeface="Times New Roman" pitchFamily="18" charset="0"/>
              </a:rPr>
              <a:t>n</a:t>
            </a:r>
            <a:r>
              <a:rPr lang="en-US" sz="2550" dirty="0"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v</a:t>
            </a:r>
            <a:r>
              <a:rPr lang="en-US" sz="2550" i="1" baseline="-25000" dirty="0" err="1" smtClean="0">
                <a:latin typeface="Times New Roman" pitchFamily="18" charset="0"/>
                <a:cs typeface="Times New Roman" pitchFamily="18" charset="0"/>
              </a:rPr>
              <a:t>n</a:t>
            </a:r>
            <a:r>
              <a:rPr lang="en-US" sz="2550" dirty="0" smtClean="0">
                <a:latin typeface="Times New Roman" pitchFamily="18" charset="0"/>
                <a:cs typeface="Times New Roman" pitchFamily="18" charset="0"/>
              </a:rPr>
              <a:t>, </a:t>
            </a:r>
            <a:r>
              <a:rPr lang="en-US" sz="2550" i="1" dirty="0" err="1" smtClean="0">
                <a:latin typeface="Times New Roman" pitchFamily="18" charset="0"/>
                <a:cs typeface="Times New Roman" pitchFamily="18" charset="0"/>
              </a:rPr>
              <a:t>v</a:t>
            </a:r>
            <a:r>
              <a:rPr lang="en-US" sz="2550" i="1" baseline="-25000" dirty="0" err="1" smtClean="0">
                <a:latin typeface="Times New Roman" pitchFamily="18" charset="0"/>
                <a:cs typeface="Times New Roman" pitchFamily="18" charset="0"/>
              </a:rPr>
              <a:t>i</a:t>
            </a:r>
            <a:r>
              <a:rPr lang="en-US" sz="2550" dirty="0" err="1"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dom</a:t>
            </a:r>
            <a:r>
              <a:rPr lang="en-US" sz="2550" dirty="0" smtClean="0">
                <a:latin typeface="Times New Roman" pitchFamily="18" charset="0"/>
                <a:cs typeface="Times New Roman" pitchFamily="18" charset="0"/>
              </a:rPr>
              <a:t>(</a:t>
            </a:r>
            <a:r>
              <a:rPr lang="en-US" sz="2550" i="1" dirty="0" err="1" smtClean="0">
                <a:latin typeface="Times New Roman" pitchFamily="18" charset="0"/>
                <a:cs typeface="Times New Roman" pitchFamily="18" charset="0"/>
              </a:rPr>
              <a:t>d</a:t>
            </a:r>
            <a:r>
              <a:rPr lang="en-US" sz="2550" i="1" baseline="-25000" dirty="0" err="1" smtClean="0">
                <a:latin typeface="Times New Roman" pitchFamily="18" charset="0"/>
                <a:cs typeface="Times New Roman" pitchFamily="18" charset="0"/>
              </a:rPr>
              <a:t>i</a:t>
            </a:r>
            <a:r>
              <a:rPr lang="en-US" sz="2550" dirty="0" smtClean="0">
                <a:latin typeface="Times New Roman" pitchFamily="18" charset="0"/>
                <a:cs typeface="Times New Roman" pitchFamily="18" charset="0"/>
              </a:rPr>
              <a:t>)∪{∗}</a:t>
            </a:r>
          </a:p>
          <a:p>
            <a:pPr marL="685924" lvl="1" indent="-342900">
              <a:buFont typeface="Wingdings" pitchFamily="2" charset="2"/>
              <a:buChar char="§"/>
            </a:pPr>
            <a:r>
              <a:rPr lang="en-US" sz="2400" dirty="0" smtClean="0">
                <a:latin typeface="Times New Roman" pitchFamily="18" charset="0"/>
                <a:cs typeface="Times New Roman" pitchFamily="18" charset="0"/>
              </a:rPr>
              <a:t>team=</a:t>
            </a:r>
            <a:r>
              <a:rPr lang="en-US" sz="2400" i="1" dirty="0" smtClean="0">
                <a:latin typeface="Times New Roman" pitchFamily="18" charset="0"/>
                <a:cs typeface="Times New Roman" pitchFamily="18" charset="0"/>
              </a:rPr>
              <a:t>Celtics </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opp_team</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Nets</a:t>
            </a:r>
            <a:endParaRPr lang="en-US" sz="2400" spc="-50" dirty="0">
              <a:solidFill>
                <a:schemeClr val="bg1"/>
              </a:solidFill>
              <a:latin typeface="Times New Roman" pitchFamily="18" charset="0"/>
              <a:ea typeface="Segoe UI" pitchFamily="34" charset="0"/>
              <a:cs typeface="Times New Roman" pitchFamily="18" charset="0"/>
            </a:endParaRPr>
          </a:p>
          <a:p>
            <a:pPr lvl="1"/>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228051331"/>
              </p:ext>
            </p:extLst>
          </p:nvPr>
        </p:nvGraphicFramePr>
        <p:xfrm>
          <a:off x="457200" y="200013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rb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5</a:t>
                      </a:r>
                      <a:endParaRPr lang="en-US" sz="1300" b="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6" name="Rectangle 5"/>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805856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54162"/>
          </a:xfrm>
          <a:prstGeom prst="rect">
            <a:avLst/>
          </a:prstGeom>
        </p:spPr>
        <p:txBody>
          <a:bodyPr vert="horz" wrap="square" lIns="0" tIns="0" rIns="0" bIns="0" rtlCol="0">
            <a:spAutoFit/>
          </a:bodyPr>
          <a:lstStyle/>
          <a:p>
            <a:pPr>
              <a:buFont typeface="Wingdings" pitchFamily="2" charset="2"/>
              <a:buChar char="q"/>
            </a:pPr>
            <a:r>
              <a:rPr lang="en-US" sz="2550" dirty="0" smtClean="0">
                <a:solidFill>
                  <a:schemeClr val="accent3"/>
                </a:solidFill>
                <a:latin typeface="Times New Roman" pitchFamily="18" charset="0"/>
                <a:cs typeface="Times New Roman" pitchFamily="18" charset="0"/>
              </a:rPr>
              <a:t>Constraint-Measure Pair (</a:t>
            </a:r>
            <a:r>
              <a:rPr lang="en-US" sz="2550" i="1" dirty="0" smtClean="0">
                <a:solidFill>
                  <a:schemeClr val="accent3"/>
                </a:solidFill>
                <a:latin typeface="Times New Roman" pitchFamily="18" charset="0"/>
                <a:cs typeface="Times New Roman" pitchFamily="18" charset="0"/>
              </a:rPr>
              <a:t>C</a:t>
            </a:r>
            <a:r>
              <a:rPr lang="en-US" sz="2550" dirty="0" smtClean="0">
                <a:solidFill>
                  <a:schemeClr val="accent3"/>
                </a:solidFill>
                <a:latin typeface="Times New Roman" pitchFamily="18" charset="0"/>
                <a:cs typeface="Times New Roman" pitchFamily="18" charset="0"/>
              </a:rPr>
              <a:t>, </a:t>
            </a:r>
            <a:r>
              <a:rPr lang="en-US" sz="2550" i="1" dirty="0" smtClean="0">
                <a:solidFill>
                  <a:schemeClr val="accent3"/>
                </a:solidFill>
                <a:latin typeface="Times New Roman" pitchFamily="18" charset="0"/>
                <a:cs typeface="Times New Roman" pitchFamily="18" charset="0"/>
              </a:rPr>
              <a:t>M</a:t>
            </a:r>
            <a:r>
              <a:rPr lang="en-US" sz="2550" dirty="0" smtClean="0">
                <a:solidFill>
                  <a:schemeClr val="accent3"/>
                </a:solidFill>
                <a:latin typeface="Times New Roman" pitchFamily="18" charset="0"/>
                <a:cs typeface="Times New Roman" pitchFamily="18" charset="0"/>
              </a:rPr>
              <a:t>): </a:t>
            </a:r>
            <a:r>
              <a:rPr lang="en-US" sz="2550" dirty="0" smtClean="0">
                <a:latin typeface="Times New Roman" pitchFamily="18" charset="0"/>
                <a:cs typeface="Times New Roman" pitchFamily="18" charset="0"/>
              </a:rPr>
              <a:t>Combination of a constraint and measure subspace</a:t>
            </a:r>
          </a:p>
          <a:p>
            <a:pPr marL="685924" lvl="1" indent="-342900">
              <a:buFont typeface="Wingdings" pitchFamily="2" charset="2"/>
              <a:buChar char="§"/>
            </a:pPr>
            <a:r>
              <a:rPr lang="en-US" sz="2400" spc="-50" dirty="0">
                <a:latin typeface="Times New Roman" pitchFamily="18" charset="0"/>
                <a:ea typeface="Segoe UI" pitchFamily="34" charset="0"/>
                <a:cs typeface="Times New Roman" pitchFamily="18" charset="0"/>
              </a:rPr>
              <a:t>(</a:t>
            </a:r>
            <a:r>
              <a:rPr lang="en-US" sz="2400" dirty="0" smtClean="0">
                <a:latin typeface="Times New Roman" pitchFamily="18" charset="0"/>
                <a:cs typeface="Times New Roman" pitchFamily="18" charset="0"/>
              </a:rPr>
              <a:t>team</a:t>
            </a:r>
            <a:r>
              <a:rPr lang="en-US" sz="2400" i="1" dirty="0" smtClean="0">
                <a:latin typeface="Times New Roman" pitchFamily="18" charset="0"/>
                <a:cs typeface="Times New Roman" pitchFamily="18" charset="0"/>
              </a:rPr>
              <a:t>=Celtics </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opp_team</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Nets</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assists,rebounds</a:t>
            </a:r>
            <a:r>
              <a:rPr lang="en-US" sz="2400" dirty="0" smtClean="0">
                <a:latin typeface="Times New Roman" pitchFamily="18" charset="0"/>
                <a:cs typeface="Times New Roman" pitchFamily="18" charset="0"/>
              </a:rPr>
              <a:t>}</a:t>
            </a:r>
            <a:r>
              <a:rPr lang="en-US" sz="2400" spc="-50" dirty="0" smtClean="0">
                <a:latin typeface="Times New Roman" pitchFamily="18" charset="0"/>
                <a:ea typeface="Segoe UI" pitchFamily="34" charset="0"/>
                <a:cs typeface="Times New Roman" pitchFamily="18" charset="0"/>
              </a:rPr>
              <a:t>)</a:t>
            </a:r>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2981738890"/>
              </p:ext>
            </p:extLst>
          </p:nvPr>
        </p:nvGraphicFramePr>
        <p:xfrm>
          <a:off x="457200" y="1998122"/>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ast</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reb</a:t>
                      </a:r>
                      <a:endParaRPr lang="en-US" sz="1300" b="1" dirty="0">
                        <a:solidFill>
                          <a:schemeClr val="tx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tx1"/>
                          </a:solidFill>
                          <a:effectLst/>
                          <a:latin typeface="Times New Roman" pitchFamily="18" charset="0"/>
                          <a:cs typeface="Times New Roman" pitchFamily="18" charset="0"/>
                        </a:rPr>
                        <a:t>t</a:t>
                      </a:r>
                      <a:r>
                        <a:rPr lang="en-US" sz="1300" b="0" i="1" baseline="-25000" dirty="0" smtClean="0">
                          <a:solidFill>
                            <a:schemeClr val="tx1"/>
                          </a:solidFill>
                          <a:effectLst/>
                          <a:latin typeface="Times New Roman" pitchFamily="18" charset="0"/>
                          <a:cs typeface="Times New Roman" pitchFamily="18" charset="0"/>
                        </a:rPr>
                        <a:t>3</a:t>
                      </a:r>
                      <a:endParaRPr lang="en-US" sz="1300" b="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Celtics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Nets</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13</a:t>
                      </a:r>
                      <a:endParaRPr lang="en-US" sz="1300" b="0" dirty="0">
                        <a:solidFill>
                          <a:schemeClr val="tx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tx1"/>
                          </a:solidFill>
                          <a:effectLst/>
                          <a:latin typeface="Times New Roman" pitchFamily="18" charset="0"/>
                          <a:cs typeface="Times New Roman" pitchFamily="18" charset="0"/>
                        </a:rPr>
                        <a:t>5</a:t>
                      </a:r>
                      <a:endParaRPr lang="en-US" sz="1300" b="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5" name="Rectangle 4"/>
          <p:cNvSpPr/>
          <p:nvPr/>
        </p:nvSpPr>
        <p:spPr bwMode="auto">
          <a:xfrm>
            <a:off x="7451678" y="1961297"/>
            <a:ext cx="1310184"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102678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Problem Definition</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500411"/>
          </a:xfrm>
          <a:prstGeom prst="rect">
            <a:avLst/>
          </a:prstGeom>
        </p:spPr>
        <p:txBody>
          <a:bodyPr vert="horz" wrap="square" lIns="0" tIns="0" rIns="0" bIns="0" rtlCol="0">
            <a:spAutoFit/>
          </a:bodyPr>
          <a:lstStyle/>
          <a:p>
            <a:pPr>
              <a:buFont typeface="Wingdings" pitchFamily="2" charset="2"/>
              <a:buChar char="q"/>
            </a:pPr>
            <a:r>
              <a:rPr lang="en-US" sz="2550" dirty="0">
                <a:solidFill>
                  <a:schemeClr val="accent3"/>
                </a:solidFill>
                <a:latin typeface="Times New Roman" pitchFamily="18" charset="0"/>
                <a:cs typeface="Times New Roman" pitchFamily="18" charset="0"/>
              </a:rPr>
              <a:t>Contextual skyline: </a:t>
            </a:r>
            <a:r>
              <a:rPr lang="en-US" sz="2550" dirty="0" smtClean="0">
                <a:latin typeface="Times New Roman" pitchFamily="18" charset="0"/>
                <a:cs typeface="Times New Roman" pitchFamily="18" charset="0"/>
              </a:rPr>
              <a:t>skyline regarding (</a:t>
            </a:r>
            <a:r>
              <a:rPr lang="en-US" sz="2550" i="1" smtClean="0">
                <a:latin typeface="Times New Roman" pitchFamily="18" charset="0"/>
                <a:cs typeface="Times New Roman" pitchFamily="18" charset="0"/>
              </a:rPr>
              <a:t>C</a:t>
            </a:r>
            <a:r>
              <a:rPr lang="en-US" sz="2550" smtClean="0">
                <a:latin typeface="Times New Roman" pitchFamily="18" charset="0"/>
                <a:cs typeface="Times New Roman" pitchFamily="18" charset="0"/>
              </a:rPr>
              <a:t>, </a:t>
            </a:r>
            <a:r>
              <a:rPr lang="en-US" sz="2550" i="1" smtClean="0">
                <a:latin typeface="Times New Roman" pitchFamily="18" charset="0"/>
                <a:cs typeface="Times New Roman" pitchFamily="18" charset="0"/>
              </a:rPr>
              <a:t>M</a:t>
            </a:r>
            <a:r>
              <a:rPr lang="en-US" sz="2550" dirty="0">
                <a:latin typeface="Times New Roman" pitchFamily="18" charset="0"/>
                <a:cs typeface="Times New Roman" pitchFamily="18" charset="0"/>
              </a:rPr>
              <a:t>)</a:t>
            </a:r>
            <a:endParaRPr lang="en-US" sz="2550" dirty="0" smtClean="0">
              <a:latin typeface="Times New Roman" pitchFamily="18" charset="0"/>
              <a:cs typeface="Times New Roman" pitchFamily="18" charset="0"/>
            </a:endParaRPr>
          </a:p>
          <a:p>
            <a:pPr marL="800224" lvl="1" indent="-457200">
              <a:buFont typeface="Wingdings" pitchFamily="2" charset="2"/>
              <a:buChar char="§"/>
            </a:pPr>
            <a:r>
              <a:rPr lang="en-US" sz="2400" i="1" dirty="0" err="1" smtClean="0">
                <a:latin typeface="Times New Roman" pitchFamily="18" charset="0"/>
                <a:cs typeface="Times New Roman" pitchFamily="18" charset="0"/>
              </a:rPr>
              <a:t>σ</a:t>
            </a:r>
            <a:r>
              <a:rPr lang="en-US" sz="2400" baseline="-25000" dirty="0" err="1" smtClean="0">
                <a:latin typeface="Times New Roman" pitchFamily="18" charset="0"/>
                <a:cs typeface="Times New Roman" pitchFamily="18" charset="0"/>
              </a:rPr>
              <a:t>team</a:t>
            </a:r>
            <a:r>
              <a:rPr lang="en-US" sz="2400" i="1" baseline="-25000" dirty="0" smtClean="0">
                <a:latin typeface="Times New Roman" pitchFamily="18" charset="0"/>
                <a:cs typeface="Times New Roman" pitchFamily="18" charset="0"/>
              </a:rPr>
              <a:t>=Celtics </a:t>
            </a:r>
            <a:r>
              <a:rPr lang="en-US" sz="2400" baseline="-25000" dirty="0" smtClean="0">
                <a:latin typeface="Times New Roman" pitchFamily="18" charset="0"/>
                <a:cs typeface="Times New Roman" pitchFamily="18" charset="0"/>
              </a:rPr>
              <a:t>∧ </a:t>
            </a:r>
            <a:r>
              <a:rPr lang="en-US" sz="2400" baseline="-25000" dirty="0" err="1" smtClean="0">
                <a:latin typeface="Times New Roman" pitchFamily="18" charset="0"/>
                <a:cs typeface="Times New Roman" pitchFamily="18" charset="0"/>
              </a:rPr>
              <a:t>opp_team</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Nets</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M</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assists,rebounds</a:t>
            </a:r>
            <a:r>
              <a:rPr lang="en-US" sz="2400" dirty="0" smtClean="0">
                <a:latin typeface="Times New Roman" pitchFamily="18" charset="0"/>
                <a:cs typeface="Times New Roman" pitchFamily="18" charset="0"/>
              </a:rPr>
              <a:t>} </a:t>
            </a:r>
          </a:p>
          <a:p>
            <a:pPr marL="1143247" lvl="2" indent="-457200">
              <a:buFont typeface="Wingdings" panose="05000000000000000000" pitchFamily="2" charset="2"/>
              <a:buChar char="Ø"/>
            </a:pPr>
            <a:r>
              <a:rPr lang="en-US" sz="2400" dirty="0" smtClean="0">
                <a:solidFill>
                  <a:srgbClr val="C00000"/>
                </a:solidFill>
                <a:latin typeface="Times New Roman" pitchFamily="18" charset="0"/>
                <a:cs typeface="Times New Roman" pitchFamily="18" charset="0"/>
              </a:rPr>
              <a:t>{</a:t>
            </a:r>
            <a:r>
              <a:rPr lang="en-US" sz="2400" i="1" dirty="0" smtClean="0">
                <a:solidFill>
                  <a:srgbClr val="C00000"/>
                </a:solidFill>
                <a:latin typeface="Times New Roman" pitchFamily="18" charset="0"/>
                <a:cs typeface="Times New Roman" pitchFamily="18" charset="0"/>
              </a:rPr>
              <a:t>t</a:t>
            </a:r>
            <a:r>
              <a:rPr lang="en-US" sz="2400" i="1" baseline="-25000" dirty="0" smtClean="0">
                <a:solidFill>
                  <a:srgbClr val="C00000"/>
                </a:solidFill>
                <a:latin typeface="Times New Roman" pitchFamily="18" charset="0"/>
                <a:cs typeface="Times New Roman" pitchFamily="18" charset="0"/>
              </a:rPr>
              <a:t>3</a:t>
            </a:r>
            <a:r>
              <a:rPr lang="en-US" sz="2400" dirty="0" smtClean="0">
                <a:solidFill>
                  <a:srgbClr val="C00000"/>
                </a:solidFill>
                <a:latin typeface="Times New Roman" pitchFamily="18" charset="0"/>
                <a:cs typeface="Times New Roman" pitchFamily="18" charset="0"/>
              </a:rPr>
              <a:t>}</a:t>
            </a:r>
            <a:endParaRPr lang="en-US" sz="2550" dirty="0">
              <a:solidFill>
                <a:srgbClr val="C0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89508098"/>
              </p:ext>
            </p:extLst>
          </p:nvPr>
        </p:nvGraphicFramePr>
        <p:xfrm>
          <a:off x="457200" y="2033747"/>
          <a:ext cx="8229600" cy="1946910"/>
        </p:xfrm>
        <a:graphic>
          <a:graphicData uri="http://schemas.openxmlformats.org/drawingml/2006/table">
            <a:tbl>
              <a:tblPr firstRow="1" bandRow="1">
                <a:tableStyleId>{5940675A-B579-460E-94D1-54222C63F5DA}</a:tableStyleId>
              </a:tblPr>
              <a:tblGrid>
                <a:gridCol w="457200"/>
                <a:gridCol w="1143000"/>
                <a:gridCol w="609600"/>
                <a:gridCol w="838200"/>
                <a:gridCol w="990600"/>
                <a:gridCol w="990600"/>
                <a:gridCol w="1524000"/>
                <a:gridCol w="533400"/>
                <a:gridCol w="609600"/>
                <a:gridCol w="533400"/>
              </a:tblGrid>
              <a:tr h="278130">
                <a:tc>
                  <a:txBody>
                    <a:bodyPr/>
                    <a:lstStyle/>
                    <a:p>
                      <a:r>
                        <a:rPr lang="en-US" sz="1300" b="1" dirty="0" smtClean="0">
                          <a:latin typeface="Times New Roman" pitchFamily="18" charset="0"/>
                          <a:cs typeface="Times New Roman" pitchFamily="18" charset="0"/>
                        </a:rPr>
                        <a:t>id</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player</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day</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month</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bg1"/>
                          </a:solidFill>
                          <a:effectLst/>
                          <a:latin typeface="Times New Roman" pitchFamily="18" charset="0"/>
                          <a:cs typeface="Times New Roman" pitchFamily="18" charset="0"/>
                        </a:rPr>
                        <a:t>season</a:t>
                      </a:r>
                      <a:endParaRPr lang="en-US" sz="1300" b="1" dirty="0">
                        <a:solidFill>
                          <a:schemeClr val="bg1"/>
                        </a:solidFill>
                        <a:effectLst/>
                        <a:latin typeface="Times New Roman" pitchFamily="18" charset="0"/>
                        <a:cs typeface="Times New Roman" pitchFamily="18" charset="0"/>
                      </a:endParaRPr>
                    </a:p>
                  </a:txBody>
                  <a:tcPr marT="34290" marB="34290"/>
                </a:tc>
                <a:tc>
                  <a:txBody>
                    <a:bodyPr/>
                    <a:lstStyle/>
                    <a:p>
                      <a:r>
                        <a:rPr lang="en-US" sz="1300" b="1" dirty="0" smtClean="0">
                          <a:solidFill>
                            <a:schemeClr val="tx1"/>
                          </a:solidFill>
                          <a:latin typeface="Times New Roman" pitchFamily="18" charset="0"/>
                          <a:cs typeface="Times New Roman" pitchFamily="18" charset="0"/>
                        </a:rPr>
                        <a:t>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tx1"/>
                          </a:solidFill>
                          <a:latin typeface="Times New Roman" pitchFamily="18" charset="0"/>
                          <a:cs typeface="Times New Roman" pitchFamily="18" charset="0"/>
                        </a:rPr>
                        <a:t>opp_team</a:t>
                      </a:r>
                      <a:endParaRPr lang="en-US" sz="1300" b="1" dirty="0">
                        <a:solidFill>
                          <a:schemeClr val="tx1"/>
                        </a:solidFill>
                        <a:latin typeface="Times New Roman" pitchFamily="18" charset="0"/>
                        <a:cs typeface="Times New Roman" pitchFamily="18" charset="0"/>
                      </a:endParaRPr>
                    </a:p>
                  </a:txBody>
                  <a:tcPr marT="34290" marB="34290"/>
                </a:tc>
                <a:tc>
                  <a:txBody>
                    <a:bodyPr/>
                    <a:lstStyle/>
                    <a:p>
                      <a:r>
                        <a:rPr lang="en-US" sz="1300" b="1" dirty="0" err="1" smtClean="0">
                          <a:solidFill>
                            <a:schemeClr val="bg1"/>
                          </a:solidFill>
                          <a:latin typeface="Times New Roman" pitchFamily="18" charset="0"/>
                          <a:cs typeface="Times New Roman" pitchFamily="18" charset="0"/>
                        </a:rPr>
                        <a:t>pts</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ast</a:t>
                      </a:r>
                      <a:endParaRPr lang="en-US" sz="1300" b="1" dirty="0">
                        <a:solidFill>
                          <a:schemeClr val="bg1"/>
                        </a:solidFill>
                        <a:latin typeface="Times New Roman" pitchFamily="18" charset="0"/>
                        <a:cs typeface="Times New Roman" pitchFamily="18" charset="0"/>
                      </a:endParaRPr>
                    </a:p>
                  </a:txBody>
                  <a:tcPr marT="34290" marB="34290"/>
                </a:tc>
                <a:tc>
                  <a:txBody>
                    <a:bodyPr/>
                    <a:lstStyle/>
                    <a:p>
                      <a:r>
                        <a:rPr lang="en-US" sz="1300" b="1" dirty="0" err="1" smtClean="0">
                          <a:latin typeface="Times New Roman" pitchFamily="18" charset="0"/>
                          <a:cs typeface="Times New Roman" pitchFamily="18" charset="0"/>
                        </a:rPr>
                        <a:t>reb</a:t>
                      </a:r>
                      <a:endParaRPr lang="en-US" sz="1300" b="1" dirty="0">
                        <a:solidFill>
                          <a:schemeClr val="bg1"/>
                        </a:solidFill>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1</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Bogues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11</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Feb.</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1991-92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Hornets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2</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err="1" smtClean="0">
                          <a:solidFill>
                            <a:schemeClr val="bg1"/>
                          </a:solidFill>
                          <a:effectLst/>
                          <a:latin typeface="Times New Roman" pitchFamily="18" charset="0"/>
                          <a:cs typeface="Times New Roman" pitchFamily="18" charset="0"/>
                        </a:rPr>
                        <a:t>Seikaly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1991-92</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Heat</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Hawks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15</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b="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en-US" sz="1300" b="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Sherman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Dec.</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1993-94</a:t>
                      </a: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Celtics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Nets</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c>
                  <a:txBody>
                    <a:bodyPr/>
                    <a:lstStyle/>
                    <a:p>
                      <a:r>
                        <a:rPr lang="en-US" sz="1300" b="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sz="13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T="34290" marB="34290"/>
                </a:tc>
              </a:tr>
              <a:tr h="278130">
                <a:tc>
                  <a:txBody>
                    <a:bodyPr/>
                    <a:lstStyle/>
                    <a:p>
                      <a:r>
                        <a:rPr lang="en-US" sz="1300" i="1" dirty="0" smtClean="0">
                          <a:effectLst/>
                          <a:latin typeface="Times New Roman" pitchFamily="18" charset="0"/>
                          <a:cs typeface="Times New Roman" pitchFamily="18" charset="0"/>
                        </a:rPr>
                        <a:t>t</a:t>
                      </a:r>
                      <a:r>
                        <a:rPr lang="en-US" sz="1300" i="1" baseline="-25000" dirty="0" smtClean="0">
                          <a:effectLst/>
                          <a:latin typeface="Times New Roman" pitchFamily="18" charset="0"/>
                          <a:cs typeface="Times New Roman" pitchFamily="18" charset="0"/>
                        </a:rPr>
                        <a:t>4</a:t>
                      </a:r>
                      <a:endParaRPr lang="en-US" sz="1300" i="1" baseline="-250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Wesley</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4</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effectLst/>
                          <a:latin typeface="Times New Roman" pitchFamily="18" charset="0"/>
                          <a:cs typeface="Times New Roman" pitchFamily="18" charset="0"/>
                        </a:rPr>
                        <a:t>Celtics</a:t>
                      </a:r>
                      <a:endParaRPr lang="en-US" sz="1300" dirty="0" smtClean="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tx1"/>
                          </a:solidFill>
                          <a:effectLst/>
                          <a:latin typeface="Times New Roman" pitchFamily="18" charset="0"/>
                          <a:cs typeface="Times New Roman" pitchFamily="18" charset="0"/>
                        </a:rPr>
                        <a:t>Nets</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2</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5</a:t>
                      </a:r>
                      <a:endParaRPr lang="en-US" sz="1300" dirty="0">
                        <a:solidFill>
                          <a:schemeClr val="tx1"/>
                        </a:solidFill>
                        <a:effectLst/>
                        <a:latin typeface="Times New Roman" pitchFamily="18" charset="0"/>
                        <a:cs typeface="Times New Roman" pitchFamily="18" charset="0"/>
                      </a:endParaRPr>
                    </a:p>
                  </a:txBody>
                  <a:tcPr marT="34290" marB="34290"/>
                </a:tc>
                <a:tc>
                  <a:txBody>
                    <a:bodyPr/>
                    <a:lstStyle/>
                    <a:p>
                      <a:r>
                        <a:rPr lang="en-US" sz="1300" dirty="0" smtClean="0">
                          <a:effectLst/>
                          <a:latin typeface="Times New Roman" pitchFamily="18" charset="0"/>
                          <a:cs typeface="Times New Roman" pitchFamily="18" charset="0"/>
                        </a:rPr>
                        <a:t>2</a:t>
                      </a:r>
                      <a:endParaRPr lang="en-US" sz="1300" dirty="0">
                        <a:solidFill>
                          <a:schemeClr val="tx1"/>
                        </a:solidFill>
                        <a:effectLst/>
                        <a:latin typeface="Times New Roman" pitchFamily="18" charset="0"/>
                        <a:cs typeface="Times New Roman" pitchFamily="18" charset="0"/>
                      </a:endParaRPr>
                    </a:p>
                  </a:txBody>
                  <a:tcPr marT="34290" marB="34290"/>
                </a:tc>
              </a:tr>
              <a:tr h="278130">
                <a:tc>
                  <a:txBody>
                    <a:bodyPr/>
                    <a:lstStyle/>
                    <a:p>
                      <a:r>
                        <a:rPr lang="en-US" sz="1300" i="1" dirty="0" smtClean="0">
                          <a:solidFill>
                            <a:schemeClr val="bg1"/>
                          </a:solidFill>
                          <a:effectLst/>
                          <a:latin typeface="Times New Roman" pitchFamily="18" charset="0"/>
                          <a:cs typeface="Times New Roman" pitchFamily="18" charset="0"/>
                        </a:rPr>
                        <a:t>t</a:t>
                      </a:r>
                      <a:r>
                        <a:rPr lang="en-US" sz="1300" i="1" baseline="-25000" dirty="0" smtClean="0">
                          <a:solidFill>
                            <a:schemeClr val="bg1"/>
                          </a:solidFill>
                          <a:effectLst/>
                          <a:latin typeface="Times New Roman" pitchFamily="18" charset="0"/>
                          <a:cs typeface="Times New Roman" pitchFamily="18" charset="0"/>
                        </a:rPr>
                        <a:t>5</a:t>
                      </a:r>
                      <a:endParaRPr lang="en-US" sz="1300" i="1" baseline="-250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Wesley</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Timberwolves</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5</a:t>
                      </a:r>
                      <a:endParaRPr lang="en-US" sz="1300" dirty="0">
                        <a:solidFill>
                          <a:schemeClr val="bg1"/>
                        </a:solidFill>
                        <a:effectLst/>
                        <a:latin typeface="Times New Roman" pitchFamily="18" charset="0"/>
                        <a:cs typeface="Times New Roman" pitchFamily="18" charset="0"/>
                      </a:endParaRPr>
                    </a:p>
                  </a:txBody>
                  <a:tcPr marT="34290" marB="34290"/>
                </a:tc>
                <a:tc>
                  <a:txBody>
                    <a:bodyPr/>
                    <a:lstStyle/>
                    <a:p>
                      <a:r>
                        <a:rPr lang="en-US" sz="1300" dirty="0" smtClean="0">
                          <a:solidFill>
                            <a:schemeClr val="bg1"/>
                          </a:solidFill>
                          <a:effectLst/>
                          <a:latin typeface="Times New Roman" pitchFamily="18" charset="0"/>
                          <a:cs typeface="Times New Roman" pitchFamily="18" charset="0"/>
                        </a:rPr>
                        <a:t>3</a:t>
                      </a:r>
                      <a:endParaRPr lang="en-US" sz="1300" dirty="0">
                        <a:solidFill>
                          <a:schemeClr val="bg1"/>
                        </a:solidFill>
                        <a:effectLst/>
                        <a:latin typeface="Times New Roman" pitchFamily="18" charset="0"/>
                        <a:cs typeface="Times New Roman" pitchFamily="18" charset="0"/>
                      </a:endParaRPr>
                    </a:p>
                  </a:txBody>
                  <a:tcPr marT="34290" marB="34290"/>
                </a:tc>
              </a:tr>
              <a:tr h="278130">
                <a:tc>
                  <a:txBody>
                    <a:bodyPr/>
                    <a:lstStyle/>
                    <a:p>
                      <a:r>
                        <a:rPr lang="en-US" sz="1300" b="0" i="1" dirty="0" smtClean="0">
                          <a:solidFill>
                            <a:schemeClr val="bg1"/>
                          </a:solidFill>
                          <a:effectLst/>
                          <a:latin typeface="Times New Roman" pitchFamily="18" charset="0"/>
                          <a:cs typeface="Times New Roman" pitchFamily="18" charset="0"/>
                        </a:rPr>
                        <a:t>t</a:t>
                      </a:r>
                      <a:r>
                        <a:rPr lang="en-US" sz="1300" b="0" i="1" baseline="-25000" dirty="0" smtClean="0">
                          <a:solidFill>
                            <a:schemeClr val="bg1"/>
                          </a:solidFill>
                          <a:effectLst/>
                          <a:latin typeface="Times New Roman" pitchFamily="18" charset="0"/>
                          <a:cs typeface="Times New Roman" pitchFamily="18" charset="0"/>
                        </a:rPr>
                        <a:t>6</a:t>
                      </a:r>
                      <a:endParaRPr lang="en-US" sz="1300" b="0" i="1" baseline="-2500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err="1" smtClean="0">
                          <a:solidFill>
                            <a:schemeClr val="bg1"/>
                          </a:solidFill>
                          <a:effectLst/>
                          <a:latin typeface="Times New Roman" pitchFamily="18" charset="0"/>
                          <a:cs typeface="Times New Roman" pitchFamily="18" charset="0"/>
                        </a:rPr>
                        <a:t>Strictland</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3</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Jan.</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1995-96</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Blazers</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bg1"/>
                          </a:solidFill>
                          <a:effectLst/>
                          <a:latin typeface="Times New Roman" pitchFamily="18" charset="0"/>
                          <a:cs typeface="Times New Roman" pitchFamily="18" charset="0"/>
                        </a:rPr>
                        <a:t>Celtics</a:t>
                      </a: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27</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18</a:t>
                      </a:r>
                      <a:endParaRPr lang="en-US" sz="1300" b="0" dirty="0">
                        <a:solidFill>
                          <a:schemeClr val="bg1"/>
                        </a:solidFill>
                        <a:effectLst/>
                        <a:latin typeface="Times New Roman" pitchFamily="18" charset="0"/>
                        <a:cs typeface="Times New Roman" pitchFamily="18" charset="0"/>
                      </a:endParaRPr>
                    </a:p>
                  </a:txBody>
                  <a:tcPr marT="34290" marB="34290"/>
                </a:tc>
                <a:tc>
                  <a:txBody>
                    <a:bodyPr/>
                    <a:lstStyle/>
                    <a:p>
                      <a:r>
                        <a:rPr lang="en-US" sz="1300" b="0" dirty="0" smtClean="0">
                          <a:solidFill>
                            <a:schemeClr val="bg1"/>
                          </a:solidFill>
                          <a:effectLst/>
                          <a:latin typeface="Times New Roman" pitchFamily="18" charset="0"/>
                          <a:cs typeface="Times New Roman" pitchFamily="18" charset="0"/>
                        </a:rPr>
                        <a:t>8</a:t>
                      </a:r>
                      <a:endParaRPr lang="en-US" sz="1300" b="0" dirty="0">
                        <a:solidFill>
                          <a:schemeClr val="bg1"/>
                        </a:solidFill>
                        <a:effectLst/>
                        <a:latin typeface="Times New Roman" pitchFamily="18" charset="0"/>
                        <a:cs typeface="Times New Roman" pitchFamily="18" charset="0"/>
                      </a:endParaRPr>
                    </a:p>
                  </a:txBody>
                  <a:tcPr marT="34290" marB="34290"/>
                </a:tc>
              </a:tr>
            </a:tbl>
          </a:graphicData>
        </a:graphic>
      </p:graphicFrame>
      <p:sp>
        <p:nvSpPr>
          <p:cNvPr id="9" name="Rectangle 8"/>
          <p:cNvSpPr/>
          <p:nvPr/>
        </p:nvSpPr>
        <p:spPr bwMode="auto">
          <a:xfrm>
            <a:off x="7451678" y="1974732"/>
            <a:ext cx="1310184"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p:nvSpPr>
        <p:spPr bwMode="auto">
          <a:xfrm>
            <a:off x="4367284" y="1961297"/>
            <a:ext cx="272955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70202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FactWatcher</a:t>
            </a:r>
            <a:endParaRPr lang="en-US" sz="4400" dirty="0"/>
          </a:p>
        </p:txBody>
      </p:sp>
      <p:sp>
        <p:nvSpPr>
          <p:cNvPr id="4" name="Right Arrow 3"/>
          <p:cNvSpPr/>
          <p:nvPr/>
        </p:nvSpPr>
        <p:spPr bwMode="auto">
          <a:xfrm>
            <a:off x="2919803" y="1904673"/>
            <a:ext cx="744839" cy="34224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8100000">
            <a:off x="3540464" y="2765552"/>
            <a:ext cx="745766" cy="373757"/>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2208598" y="1006999"/>
            <a:ext cx="1969083" cy="83099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Tuple </a:t>
            </a:r>
            <a:r>
              <a:rPr lang="en-US" sz="2000" i="1" dirty="0" smtClean="0">
                <a:solidFill>
                  <a:schemeClr val="tx1"/>
                </a:solidFill>
                <a:latin typeface="Garamond" panose="02020404030301010803" pitchFamily="18" charset="0"/>
                <a:cs typeface="Times New Roman" pitchFamily="18" charset="0"/>
              </a:rPr>
              <a:t>t</a:t>
            </a:r>
            <a:r>
              <a:rPr lang="en-US" sz="2000" dirty="0" smtClean="0">
                <a:solidFill>
                  <a:schemeClr val="tx1"/>
                </a:solidFill>
                <a:latin typeface="Garamond" panose="02020404030301010803" pitchFamily="18" charset="0"/>
                <a:cs typeface="Times New Roman" pitchFamily="18" charset="0"/>
              </a:rPr>
              <a:t> for new real world event appended to database</a:t>
            </a:r>
            <a:endParaRPr lang="en-US" sz="2000" dirty="0">
              <a:solidFill>
                <a:schemeClr val="tx1"/>
              </a:solidFill>
              <a:latin typeface="Garamond" panose="02020404030301010803" pitchFamily="18" charset="0"/>
              <a:cs typeface="Times New Roman" pitchFamily="18" charset="0"/>
            </a:endParaRPr>
          </a:p>
        </p:txBody>
      </p:sp>
      <p:sp>
        <p:nvSpPr>
          <p:cNvPr id="7" name="Title 1"/>
          <p:cNvSpPr txBox="1">
            <a:spLocks/>
          </p:cNvSpPr>
          <p:nvPr/>
        </p:nvSpPr>
        <p:spPr>
          <a:xfrm>
            <a:off x="4371330" y="2794245"/>
            <a:ext cx="3943995"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Find constraint-measure </a:t>
            </a:r>
            <a:r>
              <a:rPr lang="en-US" sz="2000" dirty="0">
                <a:solidFill>
                  <a:schemeClr val="tx1"/>
                </a:solidFill>
                <a:latin typeface="Garamond" panose="02020404030301010803" pitchFamily="18" charset="0"/>
                <a:cs typeface="Times New Roman" pitchFamily="18" charset="0"/>
              </a:rPr>
              <a:t>pair (</a:t>
            </a:r>
            <a:r>
              <a:rPr lang="en-US" sz="2000" i="1" dirty="0">
                <a:solidFill>
                  <a:schemeClr val="tx1"/>
                </a:solidFill>
                <a:latin typeface="Garamond" panose="02020404030301010803" pitchFamily="18" charset="0"/>
                <a:cs typeface="Times New Roman" pitchFamily="18" charset="0"/>
              </a:rPr>
              <a:t>C</a:t>
            </a:r>
            <a:r>
              <a:rPr lang="en-US" sz="2000" dirty="0" smtClean="0">
                <a:solidFill>
                  <a:schemeClr val="tx1"/>
                </a:solidFill>
                <a:latin typeface="Garamond" panose="02020404030301010803" pitchFamily="18" charset="0"/>
                <a:cs typeface="Times New Roman" pitchFamily="18" charset="0"/>
              </a:rPr>
              <a:t>, </a:t>
            </a:r>
            <a:r>
              <a:rPr lang="en-US" sz="2000" i="1" dirty="0" smtClean="0">
                <a:solidFill>
                  <a:schemeClr val="tx1"/>
                </a:solidFill>
                <a:latin typeface="Garamond" panose="02020404030301010803" pitchFamily="18" charset="0"/>
                <a:cs typeface="Times New Roman" pitchFamily="18" charset="0"/>
              </a:rPr>
              <a:t>M</a:t>
            </a:r>
            <a:r>
              <a:rPr lang="en-US" sz="2000" dirty="0">
                <a:solidFill>
                  <a:schemeClr val="tx1"/>
                </a:solidFill>
                <a:latin typeface="Garamond" panose="02020404030301010803" pitchFamily="18" charset="0"/>
                <a:cs typeface="Times New Roman" pitchFamily="18" charset="0"/>
              </a:rPr>
              <a:t>) such that </a:t>
            </a:r>
            <a:r>
              <a:rPr lang="en-US" sz="2000" i="1" dirty="0">
                <a:solidFill>
                  <a:schemeClr val="tx1"/>
                </a:solidFill>
                <a:latin typeface="Garamond" panose="02020404030301010803" pitchFamily="18" charset="0"/>
                <a:cs typeface="Times New Roman" pitchFamily="18" charset="0"/>
              </a:rPr>
              <a:t>t</a:t>
            </a:r>
            <a:r>
              <a:rPr lang="en-US" sz="2000" dirty="0">
                <a:solidFill>
                  <a:schemeClr val="tx1"/>
                </a:solidFill>
                <a:latin typeface="Garamond" panose="02020404030301010803" pitchFamily="18" charset="0"/>
                <a:cs typeface="Times New Roman" pitchFamily="18" charset="0"/>
              </a:rPr>
              <a:t> </a:t>
            </a:r>
            <a:r>
              <a:rPr lang="en-US" sz="2000" dirty="0" smtClean="0">
                <a:solidFill>
                  <a:schemeClr val="tx1"/>
                </a:solidFill>
                <a:latin typeface="Garamond" panose="02020404030301010803" pitchFamily="18" charset="0"/>
                <a:cs typeface="Times New Roman" pitchFamily="18" charset="0"/>
              </a:rPr>
              <a:t> is </a:t>
            </a:r>
            <a:r>
              <a:rPr lang="en-US" sz="2000" dirty="0">
                <a:solidFill>
                  <a:schemeClr val="tx1"/>
                </a:solidFill>
                <a:latin typeface="Garamond" panose="02020404030301010803" pitchFamily="18" charset="0"/>
                <a:cs typeface="Times New Roman" pitchFamily="18" charset="0"/>
              </a:rPr>
              <a:t>in the contextual </a:t>
            </a:r>
            <a:r>
              <a:rPr lang="en-US" sz="2000" dirty="0" smtClean="0">
                <a:solidFill>
                  <a:schemeClr val="tx1"/>
                </a:solidFill>
                <a:latin typeface="Garamond" panose="02020404030301010803" pitchFamily="18" charset="0"/>
                <a:cs typeface="Times New Roman" pitchFamily="18" charset="0"/>
              </a:rPr>
              <a:t>skyline</a:t>
            </a:r>
            <a:endParaRPr lang="en-US" sz="2000" dirty="0">
              <a:solidFill>
                <a:schemeClr val="tx1"/>
              </a:solidFill>
              <a:latin typeface="Garamond" panose="02020404030301010803"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49720637"/>
              </p:ext>
            </p:extLst>
          </p:nvPr>
        </p:nvGraphicFramePr>
        <p:xfrm>
          <a:off x="72648" y="2508728"/>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Rectangle 8"/>
          <p:cNvSpPr/>
          <p:nvPr/>
        </p:nvSpPr>
        <p:spPr bwMode="auto">
          <a:xfrm>
            <a:off x="5648325" y="3581400"/>
            <a:ext cx="3331885" cy="1463598"/>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rgbClr val="00B050"/>
                </a:solidFill>
                <a:latin typeface="Garamond" panose="02020404030301010803" pitchFamily="18" charset="0"/>
                <a:cs typeface="Times New Roman" pitchFamily="18" charset="0"/>
              </a:rPr>
              <a:t>February</a:t>
            </a:r>
            <a:r>
              <a:rPr lang="en-US" sz="2000" spc="-100" dirty="0">
                <a:ln w="3175">
                  <a:noFill/>
                </a:ln>
                <a:solidFill>
                  <a:schemeClr val="tx1"/>
                </a:solidFill>
                <a:latin typeface="Garamond" panose="02020404030301010803" pitchFamily="18" charset="0"/>
                <a:cs typeface="Times New Roman" pitchFamily="18" charset="0"/>
              </a:rPr>
              <a:t>. </a:t>
            </a:r>
          </a:p>
        </p:txBody>
      </p:sp>
      <p:sp>
        <p:nvSpPr>
          <p:cNvPr id="10" name="Right Arrow 9"/>
          <p:cNvSpPr/>
          <p:nvPr/>
        </p:nvSpPr>
        <p:spPr bwMode="auto">
          <a:xfrm>
            <a:off x="4309158" y="4348160"/>
            <a:ext cx="719137" cy="390525"/>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3579706" y="4022302"/>
            <a:ext cx="2152649" cy="279757"/>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Garamond" panose="02020404030301010803" pitchFamily="18" charset="0"/>
                <a:cs typeface="Times New Roman" pitchFamily="18" charset="0"/>
              </a:rPr>
              <a:t>Generate factual claim</a:t>
            </a:r>
            <a:endParaRPr lang="en-US" sz="2000" dirty="0">
              <a:solidFill>
                <a:schemeClr val="tx1"/>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158" y="809996"/>
            <a:ext cx="4751916" cy="17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244357" y="2274572"/>
            <a:ext cx="4856568" cy="305884"/>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 y="888303"/>
            <a:ext cx="2095500" cy="15144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5229" y="483572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16" name="TextBox 1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898085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215717"/>
          </a:xfrm>
          <a:prstGeom prst="rect">
            <a:avLst/>
          </a:prstGeom>
        </p:spPr>
        <p:txBody>
          <a:bodyPr vert="horz" wrap="square" lIns="0" tIns="0" rIns="0" bIns="0" rtlCol="0">
            <a:spAutoFit/>
          </a:bodyPr>
          <a:lstStyle/>
          <a:p>
            <a:pPr>
              <a:buFont typeface="Wingdings" pitchFamily="2" charset="2"/>
              <a:buChar char="Ø"/>
            </a:pPr>
            <a:r>
              <a:rPr lang="en-US" sz="2800" dirty="0" smtClean="0">
                <a:solidFill>
                  <a:srgbClr val="F58026"/>
                </a:solidFill>
                <a:latin typeface="Times New Roman" pitchFamily="18" charset="0"/>
                <a:cs typeface="Times New Roman" pitchFamily="18" charset="0"/>
              </a:rPr>
              <a:t>Conventional skyline analysis </a:t>
            </a:r>
            <a:r>
              <a:rPr lang="en-US" sz="1600" dirty="0" smtClean="0">
                <a:solidFill>
                  <a:srgbClr val="F58026"/>
                </a:solidFill>
                <a:latin typeface="Times New Roman" pitchFamily="18" charset="0"/>
                <a:cs typeface="Times New Roman" pitchFamily="18" charset="0"/>
              </a:rPr>
              <a:t>(</a:t>
            </a:r>
            <a:r>
              <a:rPr lang="en-US" sz="1600" dirty="0" err="1" smtClean="0">
                <a:solidFill>
                  <a:srgbClr val="F58026"/>
                </a:solidFill>
                <a:latin typeface="Times New Roman" pitchFamily="18" charset="0"/>
                <a:cs typeface="Times New Roman" pitchFamily="18" charset="0"/>
              </a:rPr>
              <a:t>Borzsonyi</a:t>
            </a:r>
            <a:r>
              <a:rPr lang="en-US" sz="1600" dirty="0" smtClean="0">
                <a:solidFill>
                  <a:srgbClr val="F58026"/>
                </a:solidFill>
                <a:latin typeface="Times New Roman" pitchFamily="18" charset="0"/>
                <a:cs typeface="Times New Roman" pitchFamily="18" charset="0"/>
              </a:rPr>
              <a:t> et al. ICDE 2001)</a:t>
            </a:r>
          </a:p>
          <a:p>
            <a:pPr lvl="1">
              <a:buFont typeface="Wingdings" pitchFamily="2" charset="2"/>
              <a:buChar char="§"/>
            </a:pPr>
            <a:r>
              <a:rPr lang="en-US" sz="2550" dirty="0" smtClean="0">
                <a:solidFill>
                  <a:srgbClr val="C00000"/>
                </a:solidFill>
                <a:latin typeface="Times New Roman" pitchFamily="18" charset="0"/>
                <a:cs typeface="Times New Roman" pitchFamily="18" charset="0"/>
              </a:rPr>
              <a:t>Q: </a:t>
            </a:r>
            <a:r>
              <a:rPr lang="en-US" sz="2550" dirty="0" smtClean="0">
                <a:latin typeface="Times New Roman" pitchFamily="18" charset="0"/>
                <a:cs typeface="Times New Roman" pitchFamily="18" charset="0"/>
              </a:rPr>
              <a:t>context, measure subspace       </a:t>
            </a:r>
            <a:r>
              <a:rPr lang="en-US" sz="2550" dirty="0" smtClean="0">
                <a:solidFill>
                  <a:srgbClr val="C00000"/>
                </a:solidFill>
                <a:latin typeface="Times New Roman" pitchFamily="18" charset="0"/>
                <a:cs typeface="Times New Roman" pitchFamily="18" charset="0"/>
              </a:rPr>
              <a:t>A</a:t>
            </a:r>
            <a:r>
              <a:rPr lang="en-US" sz="2550" dirty="0" smtClean="0">
                <a:latin typeface="Times New Roman" pitchFamily="18" charset="0"/>
                <a:cs typeface="Times New Roman" pitchFamily="18" charset="0"/>
              </a:rPr>
              <a:t>: contextual skyline tuples</a:t>
            </a:r>
          </a:p>
          <a:p>
            <a:pPr lvl="2" algn="just">
              <a:buFont typeface="Wingdings" pitchFamily="2" charset="2"/>
              <a:buChar char="ü"/>
            </a:pPr>
            <a:r>
              <a:rPr lang="en-US" sz="2550" dirty="0" smtClean="0">
                <a:solidFill>
                  <a:srgbClr val="00B050"/>
                </a:solidFill>
                <a:latin typeface="Times New Roman" pitchFamily="18" charset="0"/>
                <a:cs typeface="Times New Roman" pitchFamily="18" charset="0"/>
              </a:rPr>
              <a:t>Our focus--- </a:t>
            </a:r>
            <a:r>
              <a:rPr lang="en-US" sz="2550" dirty="0" smtClean="0">
                <a:solidFill>
                  <a:srgbClr val="C00000"/>
                </a:solidFill>
                <a:latin typeface="Times New Roman" pitchFamily="18" charset="0"/>
                <a:cs typeface="Times New Roman" pitchFamily="18" charset="0"/>
              </a:rPr>
              <a:t>A: </a:t>
            </a:r>
            <a:r>
              <a:rPr lang="en-US" sz="2550" dirty="0" smtClean="0">
                <a:latin typeface="Times New Roman" pitchFamily="18" charset="0"/>
                <a:cs typeface="Times New Roman" pitchFamily="18" charset="0"/>
              </a:rPr>
              <a:t>tuple</a:t>
            </a:r>
            <a:r>
              <a:rPr lang="en-US" sz="2550" dirty="0" smtClean="0">
                <a:solidFill>
                  <a:srgbClr val="C00000"/>
                </a:solidFill>
                <a:latin typeface="Times New Roman" pitchFamily="18" charset="0"/>
                <a:cs typeface="Times New Roman" pitchFamily="18" charset="0"/>
              </a:rPr>
              <a:t>       Q: </a:t>
            </a:r>
            <a:r>
              <a:rPr lang="en-US" sz="2550" dirty="0" smtClean="0">
                <a:latin typeface="Times New Roman" pitchFamily="18" charset="0"/>
                <a:cs typeface="Times New Roman" pitchFamily="18" charset="0"/>
              </a:rPr>
              <a:t>constraint-measure pairs</a:t>
            </a:r>
            <a:endParaRPr lang="en-US" sz="2550" dirty="0" smtClean="0">
              <a:solidFill>
                <a:srgbClr val="C00000"/>
              </a:solidFill>
              <a:latin typeface="Times New Roman" pitchFamily="18" charset="0"/>
              <a:cs typeface="Times New Roman" pitchFamily="18" charset="0"/>
            </a:endParaRPr>
          </a:p>
        </p:txBody>
      </p:sp>
      <p:sp>
        <p:nvSpPr>
          <p:cNvPr id="5" name="Right Arrow 4"/>
          <p:cNvSpPr/>
          <p:nvPr/>
        </p:nvSpPr>
        <p:spPr bwMode="auto">
          <a:xfrm>
            <a:off x="4583876" y="1435655"/>
            <a:ext cx="457200" cy="102870"/>
          </a:xfrm>
          <a:prstGeom prst="rightArrow">
            <a:avLst/>
          </a:pr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sp>
        <p:nvSpPr>
          <p:cNvPr id="7" name="Right Arrow 6"/>
          <p:cNvSpPr/>
          <p:nvPr/>
        </p:nvSpPr>
        <p:spPr bwMode="auto">
          <a:xfrm>
            <a:off x="3921087" y="1745892"/>
            <a:ext cx="457200" cy="102870"/>
          </a:xfrm>
          <a:prstGeom prst="rightArrow">
            <a:avLst/>
          </a:pr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sp>
        <p:nvSpPr>
          <p:cNvPr id="6" name="TextBox 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518826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1215717"/>
          </a:xfrm>
          <a:prstGeom prst="rect">
            <a:avLst/>
          </a:prstGeom>
        </p:spPr>
        <p:txBody>
          <a:bodyPr vert="horz" wrap="square" lIns="0" tIns="0" rIns="0" bIns="0" rtlCol="0">
            <a:spAutoFit/>
          </a:bodyPr>
          <a:lstStyle/>
          <a:p>
            <a:pPr>
              <a:buFont typeface="Wingdings" pitchFamily="2" charset="2"/>
              <a:buChar char="Ø"/>
            </a:pPr>
            <a:r>
              <a:rPr lang="en-US" sz="2550" dirty="0" smtClean="0">
                <a:solidFill>
                  <a:srgbClr val="F58026"/>
                </a:solidFill>
                <a:latin typeface="Times New Roman" pitchFamily="18" charset="0"/>
                <a:cs typeface="Times New Roman" pitchFamily="18" charset="0"/>
              </a:rPr>
              <a:t>Compressed </a:t>
            </a:r>
            <a:r>
              <a:rPr lang="en-US" sz="2550" dirty="0" err="1" smtClean="0">
                <a:solidFill>
                  <a:srgbClr val="F58026"/>
                </a:solidFill>
                <a:latin typeface="Times New Roman" pitchFamily="18" charset="0"/>
                <a:cs typeface="Times New Roman" pitchFamily="18" charset="0"/>
              </a:rPr>
              <a:t>Skycube</a:t>
            </a:r>
            <a:r>
              <a:rPr lang="en-US" sz="2550" dirty="0">
                <a:solidFill>
                  <a:srgbClr val="F58026"/>
                </a:solidFill>
                <a:latin typeface="Times New Roman" pitchFamily="18" charset="0"/>
                <a:cs typeface="Times New Roman" pitchFamily="18" charset="0"/>
              </a:rPr>
              <a:t> </a:t>
            </a:r>
            <a:r>
              <a:rPr lang="en-US" sz="1600" dirty="0" smtClean="0">
                <a:solidFill>
                  <a:srgbClr val="F58026"/>
                </a:solidFill>
                <a:latin typeface="Times New Roman" pitchFamily="18" charset="0"/>
                <a:cs typeface="Times New Roman" pitchFamily="18" charset="0"/>
              </a:rPr>
              <a:t>(Xia et al. SIGMOD 2006)</a:t>
            </a:r>
          </a:p>
          <a:p>
            <a:pPr lvl="1">
              <a:buFont typeface="Wingdings" pitchFamily="2" charset="2"/>
              <a:buChar char="§"/>
            </a:pPr>
            <a:r>
              <a:rPr lang="en-US" sz="2550" dirty="0" smtClean="0">
                <a:latin typeface="Times New Roman" pitchFamily="18" charset="0"/>
                <a:cs typeface="Times New Roman" pitchFamily="18" charset="0"/>
              </a:rPr>
              <a:t>Update compressed </a:t>
            </a:r>
            <a:r>
              <a:rPr lang="en-US" sz="2550" dirty="0" err="1" smtClean="0">
                <a:latin typeface="Times New Roman" pitchFamily="18" charset="0"/>
                <a:cs typeface="Times New Roman" pitchFamily="18" charset="0"/>
              </a:rPr>
              <a:t>skycube</a:t>
            </a:r>
            <a:r>
              <a:rPr lang="en-US" sz="2550" dirty="0" smtClean="0">
                <a:latin typeface="Times New Roman" pitchFamily="18" charset="0"/>
                <a:cs typeface="Times New Roman" pitchFamily="18" charset="0"/>
              </a:rPr>
              <a:t> in monitoring fashion </a:t>
            </a:r>
          </a:p>
          <a:p>
            <a:pPr lvl="2">
              <a:buFont typeface="Wingdings" pitchFamily="2" charset="2"/>
              <a:buChar char="ü"/>
            </a:pPr>
            <a:r>
              <a:rPr lang="en-US" sz="2800" dirty="0">
                <a:solidFill>
                  <a:srgbClr val="00B050"/>
                </a:solidFill>
                <a:latin typeface="Times New Roman" pitchFamily="18" charset="0"/>
                <a:cs typeface="Times New Roman" pitchFamily="18" charset="0"/>
              </a:rPr>
              <a:t>We adapted CSC for each </a:t>
            </a:r>
            <a:r>
              <a:rPr lang="en-US" sz="2800" dirty="0" smtClean="0">
                <a:solidFill>
                  <a:srgbClr val="00B050"/>
                </a:solidFill>
                <a:latin typeface="Times New Roman" pitchFamily="18" charset="0"/>
                <a:cs typeface="Times New Roman" pitchFamily="18" charset="0"/>
              </a:rPr>
              <a:t>constraint: </a:t>
            </a:r>
            <a:r>
              <a:rPr lang="en-US" sz="2800" dirty="0" smtClean="0">
                <a:solidFill>
                  <a:srgbClr val="C00000"/>
                </a:solidFill>
                <a:latin typeface="Times New Roman" pitchFamily="18" charset="0"/>
                <a:cs typeface="Times New Roman" pitchFamily="18" charset="0"/>
              </a:rPr>
              <a:t>Constraint-</a:t>
            </a:r>
            <a:r>
              <a:rPr lang="en-US" sz="2800" dirty="0" smtClean="0">
                <a:solidFill>
                  <a:srgbClr val="00B050"/>
                </a:solidFill>
                <a:latin typeface="Times New Roman" pitchFamily="18" charset="0"/>
                <a:cs typeface="Times New Roman" pitchFamily="18" charset="0"/>
              </a:rPr>
              <a:t>CSC</a:t>
            </a:r>
            <a:endParaRPr lang="en-US" sz="2550" dirty="0" smtClean="0">
              <a:solidFill>
                <a:srgbClr val="4D4D4D"/>
              </a:solidFill>
              <a:latin typeface="Times New Roman" pitchFamily="18" charset="0"/>
              <a:cs typeface="Times New Roman" pitchFamily="18" charset="0"/>
            </a:endParaRPr>
          </a:p>
        </p:txBody>
      </p:sp>
      <p:sp>
        <p:nvSpPr>
          <p:cNvPr id="27" name="Right Arrow 26"/>
          <p:cNvSpPr/>
          <p:nvPr/>
        </p:nvSpPr>
        <p:spPr bwMode="auto">
          <a:xfrm rot="5400000">
            <a:off x="2815726" y="3196256"/>
            <a:ext cx="458366" cy="484632"/>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3496306"/>
            <a:ext cx="3206750" cy="154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a:off x="4572000" y="4087283"/>
            <a:ext cx="704850" cy="363474"/>
          </a:xfrm>
          <a:prstGeom prst="rightArrow">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0" name="Title 1"/>
          <p:cNvSpPr txBox="1">
            <a:spLocks/>
          </p:cNvSpPr>
          <p:nvPr/>
        </p:nvSpPr>
        <p:spPr>
          <a:xfrm>
            <a:off x="4600576" y="3879535"/>
            <a:ext cx="661077"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tx1"/>
                </a:solidFill>
                <a:latin typeface="Times New Roman" pitchFamily="18" charset="0"/>
                <a:cs typeface="Times New Roman" pitchFamily="18" charset="0"/>
              </a:rPr>
              <a:t>Query</a:t>
            </a:r>
            <a:endParaRPr lang="en-US" sz="2000" dirty="0">
              <a:solidFill>
                <a:schemeClr val="tx1"/>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446" y="2017001"/>
            <a:ext cx="4352925" cy="119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4028042554"/>
              </p:ext>
            </p:extLst>
          </p:nvPr>
        </p:nvGraphicFramePr>
        <p:xfrm>
          <a:off x="5482848" y="2755737"/>
          <a:ext cx="3412214" cy="2286000"/>
        </p:xfrm>
        <a:graphic>
          <a:graphicData uri="http://schemas.openxmlformats.org/drawingml/2006/table">
            <a:tbl>
              <a:tblPr firstRow="1" bandRow="1">
                <a:tableStyleId>{5C22544A-7EE6-4342-B048-85BDC9FD1C3A}</a:tableStyleId>
              </a:tblPr>
              <a:tblGrid>
                <a:gridCol w="1930353"/>
                <a:gridCol w="1481861"/>
              </a:tblGrid>
              <a:tr h="151995">
                <a:tc>
                  <a:txBody>
                    <a:bodyPr/>
                    <a:lstStyle/>
                    <a:p>
                      <a:r>
                        <a:rPr lang="en-US" sz="2000" dirty="0" smtClean="0">
                          <a:solidFill>
                            <a:schemeClr val="tx1"/>
                          </a:solidFill>
                          <a:latin typeface="Times New Roman" pitchFamily="18" charset="0"/>
                          <a:cs typeface="Times New Roman" pitchFamily="18" charset="0"/>
                        </a:rPr>
                        <a:t>Constraint</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tx1"/>
                          </a:solidFill>
                          <a:latin typeface="Times New Roman" pitchFamily="18" charset="0"/>
                          <a:cs typeface="Times New Roman" pitchFamily="18" charset="0"/>
                        </a:rPr>
                        <a:t>Measure</a:t>
                      </a:r>
                      <a:endParaRPr lang="en-US"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9085">
                <a:tc>
                  <a:txBody>
                    <a:bodyPr/>
                    <a:lstStyle/>
                    <a:p>
                      <a:r>
                        <a:rPr lang="en-US" sz="2000" dirty="0" smtClean="0">
                          <a:solidFill>
                            <a:srgbClr val="00B050"/>
                          </a:solidFill>
                          <a:latin typeface="Times New Roman" pitchFamily="18" charset="0"/>
                          <a:cs typeface="Times New Roman" pitchFamily="18" charset="0"/>
                        </a:rPr>
                        <a:t>month</a:t>
                      </a:r>
                      <a:r>
                        <a:rPr lang="en-US" sz="2000" i="1" dirty="0" smtClean="0">
                          <a:solidFill>
                            <a:srgbClr val="00B050"/>
                          </a:solidFill>
                          <a:latin typeface="Times New Roman" pitchFamily="18" charset="0"/>
                          <a:cs typeface="Times New Roman" pitchFamily="18" charset="0"/>
                        </a:rPr>
                        <a:t>=Feb</a:t>
                      </a:r>
                      <a:endParaRPr lang="en-US" sz="2000" dirty="0">
                        <a:solidFill>
                          <a:srgbClr val="00B05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smtClean="0">
                          <a:solidFill>
                            <a:schemeClr val="accent6"/>
                          </a:solidFill>
                          <a:latin typeface="Times New Roman" pitchFamily="18" charset="0"/>
                          <a:cs typeface="Times New Roman" pitchFamily="18" charset="0"/>
                        </a:rPr>
                        <a:t>pts, </a:t>
                      </a:r>
                      <a:r>
                        <a:rPr lang="en-US" sz="2000" dirty="0" err="1" smtClean="0">
                          <a:solidFill>
                            <a:schemeClr val="accent6"/>
                          </a:solidFill>
                          <a:latin typeface="Times New Roman" pitchFamily="18" charset="0"/>
                          <a:cs typeface="Times New Roman" pitchFamily="18" charset="0"/>
                        </a:rPr>
                        <a:t>ast</a:t>
                      </a:r>
                      <a:r>
                        <a:rPr lang="en-US" sz="2000" dirty="0" smtClean="0">
                          <a:solidFill>
                            <a:schemeClr val="accent6"/>
                          </a:solidFill>
                          <a:latin typeface="Times New Roman" pitchFamily="18" charset="0"/>
                          <a:cs typeface="Times New Roman" pitchFamily="18" charset="0"/>
                        </a:rPr>
                        <a:t>, </a:t>
                      </a:r>
                      <a:r>
                        <a:rPr lang="en-US" sz="2000" dirty="0" err="1" smtClean="0">
                          <a:solidFill>
                            <a:schemeClr val="accent6"/>
                          </a:solidFill>
                          <a:latin typeface="Times New Roman" pitchFamily="18" charset="0"/>
                          <a:cs typeface="Times New Roman" pitchFamily="18" charset="0"/>
                        </a:rPr>
                        <a:t>reb</a:t>
                      </a:r>
                      <a:endParaRPr lang="en-US" sz="2000" dirty="0">
                        <a:solidFill>
                          <a:schemeClr val="accent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3370">
                <a:tc>
                  <a:txBody>
                    <a:bodyPr/>
                    <a:lstStyle/>
                    <a:p>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1980">
                <a:tc>
                  <a:txBody>
                    <a:bodyPr/>
                    <a:lstStyle/>
                    <a:p>
                      <a:r>
                        <a:rPr lang="en-US" sz="2000" dirty="0" smtClean="0">
                          <a:latin typeface="Times New Roman" pitchFamily="18" charset="0"/>
                          <a:cs typeface="Times New Roman" pitchFamily="18" charset="0"/>
                        </a:rPr>
                        <a:t>team</a:t>
                      </a:r>
                      <a:r>
                        <a:rPr lang="en-US" sz="2000" i="1" dirty="0" smtClean="0">
                          <a:latin typeface="Times New Roman" pitchFamily="18" charset="0"/>
                          <a:cs typeface="Times New Roman" pitchFamily="18" charset="0"/>
                        </a:rPr>
                        <a:t>=Celtics </a:t>
                      </a:r>
                      <a:r>
                        <a:rPr lang="en-US" sz="2000" i="0" dirty="0" smtClean="0">
                          <a:latin typeface="Times New Roman" pitchFamily="18" charset="0"/>
                          <a:cs typeface="Times New Roman" pitchFamily="18" charset="0"/>
                        </a:rPr>
                        <a:t>&amp;</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opp_team</a:t>
                      </a:r>
                      <a:r>
                        <a:rPr lang="en-US" sz="2000" dirty="0" smtClean="0">
                          <a:latin typeface="Times New Roman" pitchFamily="18" charset="0"/>
                          <a:cs typeface="Times New Roman" pitchFamily="18" charset="0"/>
                        </a:rPr>
                        <a:t>=</a:t>
                      </a:r>
                      <a:r>
                        <a:rPr lang="en-US" sz="2000" i="1" dirty="0" smtClean="0">
                          <a:latin typeface="Times New Roman" pitchFamily="18" charset="0"/>
                          <a:cs typeface="Times New Roman" pitchFamily="18" charset="0"/>
                        </a:rPr>
                        <a:t>Nets</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err="1" smtClean="0">
                          <a:latin typeface="Times New Roman" pitchFamily="18" charset="0"/>
                          <a:cs typeface="Times New Roman" pitchFamily="18" charset="0"/>
                        </a:rPr>
                        <a:t>ast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reb</a:t>
                      </a:r>
                      <a:endParaRPr lang="en-US" sz="2000" dirty="0" smtClean="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9065">
                <a:tc>
                  <a:txBody>
                    <a:bodyPr/>
                    <a:lstStyle/>
                    <a:p>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2" name="TextBox 11"/>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18405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People Make Claims All The Time</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http://www.thebrainchildgroup.com/</a:t>
            </a:r>
          </a:p>
        </p:txBody>
      </p:sp>
      <p:pic>
        <p:nvPicPr>
          <p:cNvPr id="8" name="Picture 4" descr="https://encrypted-tbn0.gstatic.com/images?q=tbn:ANd9GcQumEDNdEcqqNm776m2PYs2C2djHZPGc54UMwW4G8BvzxoxHOE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943" y="2324100"/>
            <a:ext cx="2511822" cy="16654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9985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Related Works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5"/>
            <a:ext cx="8571207" cy="2354491"/>
          </a:xfrm>
          <a:prstGeom prst="rect">
            <a:avLst/>
          </a:prstGeom>
        </p:spPr>
        <p:txBody>
          <a:bodyPr vert="horz" wrap="square" lIns="0" tIns="0" rIns="0" bIns="0" rtlCol="0">
            <a:spAutoFit/>
          </a:bodyPr>
          <a:lstStyle/>
          <a:p>
            <a:pPr>
              <a:buFont typeface="Wingdings" pitchFamily="2" charset="2"/>
              <a:buChar char="Ø"/>
            </a:pPr>
            <a:r>
              <a:rPr lang="en-US" sz="2550" dirty="0" smtClean="0">
                <a:solidFill>
                  <a:srgbClr val="F58026"/>
                </a:solidFill>
                <a:latin typeface="Times New Roman" pitchFamily="18" charset="0"/>
                <a:cs typeface="Times New Roman" pitchFamily="18" charset="0"/>
              </a:rPr>
              <a:t>Prominent Analysis by Ranking </a:t>
            </a:r>
            <a:r>
              <a:rPr lang="en-US" sz="1600" dirty="0" smtClean="0">
                <a:solidFill>
                  <a:srgbClr val="F58026"/>
                </a:solidFill>
                <a:latin typeface="Times New Roman" pitchFamily="18" charset="0"/>
                <a:cs typeface="Times New Roman" pitchFamily="18" charset="0"/>
              </a:rPr>
              <a:t>(Wu et. Al. VLDB 2009)</a:t>
            </a:r>
          </a:p>
          <a:p>
            <a:pPr lvl="1">
              <a:buFont typeface="Wingdings" pitchFamily="2" charset="2"/>
              <a:buChar char="§"/>
            </a:pPr>
            <a:r>
              <a:rPr lang="en-US" sz="2550" dirty="0" smtClean="0">
                <a:latin typeface="Times New Roman" pitchFamily="18" charset="0"/>
                <a:cs typeface="Times New Roman" pitchFamily="18" charset="0"/>
              </a:rPr>
              <a:t>Static data, onetime query</a:t>
            </a:r>
            <a:endParaRPr lang="en-US" sz="2550" dirty="0">
              <a:solidFill>
                <a:srgbClr val="C00000"/>
              </a:solidFill>
              <a:latin typeface="Times New Roman" pitchFamily="18" charset="0"/>
              <a:cs typeface="Times New Roman" pitchFamily="18" charset="0"/>
            </a:endParaRPr>
          </a:p>
          <a:p>
            <a:pPr lvl="2">
              <a:buFont typeface="Wingdings" pitchFamily="2" charset="2"/>
              <a:buChar char="ü"/>
            </a:pPr>
            <a:r>
              <a:rPr lang="en-US" sz="2550" dirty="0">
                <a:solidFill>
                  <a:srgbClr val="00B050"/>
                </a:solidFill>
                <a:latin typeface="Times New Roman" pitchFamily="18" charset="0"/>
                <a:cs typeface="Times New Roman" pitchFamily="18" charset="0"/>
              </a:rPr>
              <a:t>We </a:t>
            </a:r>
            <a:r>
              <a:rPr lang="en-US" sz="2550" dirty="0" smtClean="0">
                <a:solidFill>
                  <a:srgbClr val="00B050"/>
                </a:solidFill>
                <a:latin typeface="Times New Roman" pitchFamily="18" charset="0"/>
                <a:cs typeface="Times New Roman" pitchFamily="18" charset="0"/>
              </a:rPr>
              <a:t>dealt on continuous data, standing query</a:t>
            </a:r>
            <a:endParaRPr lang="en-US" sz="2550" dirty="0" smtClean="0">
              <a:latin typeface="Times New Roman" pitchFamily="18" charset="0"/>
              <a:cs typeface="Times New Roman" pitchFamily="18" charset="0"/>
            </a:endParaRPr>
          </a:p>
          <a:p>
            <a:pPr lvl="1">
              <a:buFont typeface="Wingdings" pitchFamily="2" charset="2"/>
              <a:buChar char="§"/>
            </a:pPr>
            <a:r>
              <a:rPr lang="en-US" sz="2550" dirty="0" smtClean="0">
                <a:latin typeface="Times New Roman" pitchFamily="18" charset="0"/>
                <a:cs typeface="Times New Roman" pitchFamily="18" charset="0"/>
              </a:rPr>
              <a:t>Find the contexts where an object is ranked high in a </a:t>
            </a:r>
            <a:r>
              <a:rPr lang="en-US" sz="2550" dirty="0" smtClean="0">
                <a:solidFill>
                  <a:srgbClr val="C00000"/>
                </a:solidFill>
                <a:latin typeface="Times New Roman" pitchFamily="18" charset="0"/>
                <a:cs typeface="Times New Roman" pitchFamily="18" charset="0"/>
              </a:rPr>
              <a:t>single scoring attribute</a:t>
            </a:r>
          </a:p>
          <a:p>
            <a:pPr lvl="2">
              <a:buFont typeface="Wingdings" pitchFamily="2" charset="2"/>
              <a:buChar char="ü"/>
            </a:pPr>
            <a:r>
              <a:rPr lang="en-US" sz="2550" dirty="0" smtClean="0">
                <a:solidFill>
                  <a:srgbClr val="00B050"/>
                </a:solidFill>
                <a:latin typeface="Times New Roman" pitchFamily="18" charset="0"/>
                <a:cs typeface="Times New Roman" pitchFamily="18" charset="0"/>
              </a:rPr>
              <a:t>We considered skyline on </a:t>
            </a:r>
            <a:r>
              <a:rPr lang="en-US" sz="2550" dirty="0" smtClean="0">
                <a:solidFill>
                  <a:srgbClr val="C00000"/>
                </a:solidFill>
                <a:latin typeface="Times New Roman" pitchFamily="18" charset="0"/>
                <a:cs typeface="Times New Roman" pitchFamily="18" charset="0"/>
              </a:rPr>
              <a:t>multiple measure subspaces</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84041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399629892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5" name="Text Placeholder 2"/>
          <p:cNvSpPr>
            <a:spLocks noGrp="1"/>
          </p:cNvSpPr>
          <p:nvPr>
            <p:ph type="body" sz="quarter" idx="10"/>
          </p:nvPr>
        </p:nvSpPr>
        <p:spPr>
          <a:xfrm>
            <a:off x="389436" y="4007805"/>
            <a:ext cx="8363938" cy="720197"/>
          </a:xfrm>
        </p:spPr>
        <p:txBody>
          <a:bodyPr/>
          <a:lstStyle/>
          <a:p>
            <a:pPr algn="just"/>
            <a:r>
              <a:rPr lang="en-US" sz="2600" dirty="0" smtClean="0">
                <a:solidFill>
                  <a:schemeClr val="accent3"/>
                </a:solidFill>
                <a:latin typeface="Times New Roman" pitchFamily="18" charset="0"/>
                <a:cs typeface="Times New Roman" pitchFamily="18" charset="0"/>
              </a:rPr>
              <a:t>Tuple Satisfied Constraint </a:t>
            </a:r>
            <a:r>
              <a:rPr lang="en-US" sz="2600" i="1" dirty="0" smtClean="0">
                <a:solidFill>
                  <a:srgbClr val="F58026"/>
                </a:solidFill>
                <a:latin typeface="Monotype Corsiva" pitchFamily="66" charset="0"/>
                <a:cs typeface="Times New Roman" pitchFamily="18" charset="0"/>
              </a:rPr>
              <a:t>C </a:t>
            </a:r>
            <a:r>
              <a:rPr lang="en-US" sz="2600" i="1" baseline="30000" dirty="0" smtClean="0">
                <a:solidFill>
                  <a:srgbClr val="F58026"/>
                </a:solidFill>
                <a:latin typeface="Times New Roman" pitchFamily="18" charset="0"/>
                <a:cs typeface="Times New Roman" pitchFamily="18" charset="0"/>
              </a:rPr>
              <a:t>t </a:t>
            </a:r>
            <a:r>
              <a:rPr lang="en-US" sz="2600" dirty="0" smtClean="0">
                <a:solidFill>
                  <a:schemeClr val="accent3"/>
                </a:solidFill>
                <a:latin typeface="Times New Roman" pitchFamily="18" charset="0"/>
                <a:cs typeface="Times New Roman" pitchFamily="18" charset="0"/>
              </a:rPr>
              <a:t>: </a:t>
            </a:r>
            <a:r>
              <a:rPr lang="en-US" sz="2600" dirty="0" smtClean="0">
                <a:solidFill>
                  <a:schemeClr val="tx1"/>
                </a:solidFill>
                <a:latin typeface="Times New Roman" pitchFamily="18" charset="0"/>
                <a:cs typeface="Times New Roman" pitchFamily="18" charset="0"/>
              </a:rPr>
              <a:t>If ∀</a:t>
            </a:r>
            <a:r>
              <a:rPr lang="en-US" sz="2600" i="1" dirty="0" err="1" smtClean="0">
                <a:solidFill>
                  <a:schemeClr val="tx1"/>
                </a:solidFill>
                <a:latin typeface="Times New Roman" pitchFamily="18" charset="0"/>
                <a:cs typeface="Times New Roman" pitchFamily="18" charset="0"/>
              </a:rPr>
              <a:t>d</a:t>
            </a:r>
            <a:r>
              <a:rPr lang="en-US" sz="2600" i="1" baseline="-25000" dirty="0" err="1" smtClean="0">
                <a:solidFill>
                  <a:schemeClr val="tx1"/>
                </a:solidFill>
                <a:latin typeface="Times New Roman" pitchFamily="18" charset="0"/>
                <a:cs typeface="Times New Roman" pitchFamily="18" charset="0"/>
              </a:rPr>
              <a:t>i</a:t>
            </a:r>
            <a:r>
              <a:rPr lang="en-US" sz="2600" dirty="0" err="1" smtClean="0">
                <a:solidFill>
                  <a:schemeClr val="tx1"/>
                </a:solidFill>
                <a:latin typeface="Times New Roman" pitchFamily="18" charset="0"/>
                <a:cs typeface="Times New Roman" pitchFamily="18" charset="0"/>
              </a:rPr>
              <a:t>∈</a:t>
            </a:r>
            <a:r>
              <a:rPr lang="en-US" sz="2600" i="1" dirty="0" err="1" smtClean="0">
                <a:solidFill>
                  <a:schemeClr val="tx1"/>
                </a:solidFill>
                <a:latin typeface="Monotype Corsiva" pitchFamily="66" charset="0"/>
                <a:cs typeface="Times New Roman" pitchFamily="18" charset="0"/>
              </a:rPr>
              <a:t>D</a:t>
            </a:r>
            <a:r>
              <a:rPr lang="en-US" sz="2600" dirty="0" smtClean="0">
                <a:solidFill>
                  <a:schemeClr val="tx1"/>
                </a:solidFill>
                <a:latin typeface="Times New Roman" pitchFamily="18" charset="0"/>
                <a:cs typeface="Times New Roman" pitchFamily="18" charset="0"/>
              </a:rPr>
              <a:t>, </a:t>
            </a:r>
            <a:r>
              <a:rPr lang="en-US" sz="2600" i="1" dirty="0" err="1" smtClean="0">
                <a:solidFill>
                  <a:schemeClr val="tx1"/>
                </a:solidFill>
                <a:latin typeface="Times New Roman" pitchFamily="18" charset="0"/>
                <a:cs typeface="Times New Roman" pitchFamily="18" charset="0"/>
              </a:rPr>
              <a:t>C.d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 or </a:t>
            </a:r>
            <a:r>
              <a:rPr lang="en-US" sz="2600" i="1" dirty="0" err="1" smtClean="0">
                <a:solidFill>
                  <a:schemeClr val="tx1"/>
                </a:solidFill>
                <a:latin typeface="Times New Roman" pitchFamily="18" charset="0"/>
                <a:cs typeface="Times New Roman" pitchFamily="18" charset="0"/>
              </a:rPr>
              <a:t>C.d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a:t>
            </a:r>
            <a:r>
              <a:rPr lang="en-US" sz="2600" i="1" dirty="0" err="1" smtClean="0">
                <a:solidFill>
                  <a:schemeClr val="tx1"/>
                </a:solidFill>
                <a:latin typeface="Times New Roman" pitchFamily="18" charset="0"/>
                <a:cs typeface="Times New Roman" pitchFamily="18" charset="0"/>
              </a:rPr>
              <a:t>t.d</a:t>
            </a:r>
            <a:r>
              <a:rPr lang="en-US" sz="2600" i="1" baseline="-25000" dirty="0" err="1" smtClean="0">
                <a:solidFill>
                  <a:schemeClr val="tx1"/>
                </a:solidFill>
                <a:latin typeface="Times New Roman" pitchFamily="18" charset="0"/>
                <a:cs typeface="Times New Roman" pitchFamily="18" charset="0"/>
              </a:rPr>
              <a:t>i</a:t>
            </a:r>
            <a:r>
              <a:rPr lang="en-US" sz="2600" dirty="0" smtClean="0">
                <a:solidFill>
                  <a:schemeClr val="tx1"/>
                </a:solidFill>
                <a:latin typeface="Times New Roman" pitchFamily="18" charset="0"/>
                <a:cs typeface="Times New Roman" pitchFamily="18" charset="0"/>
              </a:rPr>
              <a:t>, </a:t>
            </a:r>
            <a:r>
              <a:rPr lang="en-US" sz="2600" i="1" dirty="0" smtClean="0">
                <a:solidFill>
                  <a:schemeClr val="tx1"/>
                </a:solidFill>
                <a:latin typeface="Times New Roman" pitchFamily="18" charset="0"/>
                <a:cs typeface="Times New Roman" pitchFamily="18" charset="0"/>
              </a:rPr>
              <a:t>t</a:t>
            </a:r>
            <a:r>
              <a:rPr lang="en-US" sz="2600" dirty="0" smtClean="0">
                <a:solidFill>
                  <a:schemeClr val="tx1"/>
                </a:solidFill>
                <a:latin typeface="Times New Roman" pitchFamily="18" charset="0"/>
                <a:cs typeface="Times New Roman" pitchFamily="18" charset="0"/>
              </a:rPr>
              <a:t> satisfies</a:t>
            </a:r>
            <a:r>
              <a:rPr lang="en-US" sz="2600" i="1" dirty="0" smtClean="0">
                <a:solidFill>
                  <a:schemeClr val="tx1"/>
                </a:solidFill>
                <a:latin typeface="Times New Roman" pitchFamily="18" charset="0"/>
                <a:cs typeface="Times New Roman" pitchFamily="18" charset="0"/>
              </a:rPr>
              <a:t> C.</a:t>
            </a:r>
            <a:endParaRPr lang="en-US" sz="2600" dirty="0" smtClean="0">
              <a:solidFill>
                <a:schemeClr val="accent3"/>
              </a:solidFill>
              <a:latin typeface="Times New Roman" pitchFamily="18" charset="0"/>
              <a:cs typeface="Times New Roman" pitchFamily="18" charset="0"/>
            </a:endParaRPr>
          </a:p>
        </p:txBody>
      </p:sp>
      <p:sp>
        <p:nvSpPr>
          <p:cNvPr id="28" name="Oval 27"/>
          <p:cNvSpPr/>
          <p:nvPr/>
        </p:nvSpPr>
        <p:spPr>
          <a:xfrm>
            <a:off x="5862723" y="1757531"/>
            <a:ext cx="1523603"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3</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29" name="Oval 28"/>
          <p:cNvSpPr/>
          <p:nvPr/>
        </p:nvSpPr>
        <p:spPr>
          <a:xfrm>
            <a:off x="5557525" y="957431"/>
            <a:ext cx="20339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3</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30" name="Straight Arrow Connector 29"/>
          <p:cNvCxnSpPr>
            <a:stCxn id="62" idx="0"/>
            <a:endCxn id="29" idx="4"/>
          </p:cNvCxnSpPr>
          <p:nvPr/>
        </p:nvCxnSpPr>
        <p:spPr>
          <a:xfrm flipV="1">
            <a:off x="5209772" y="1471781"/>
            <a:ext cx="1364703"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1" name="Straight Arrow Connector 30"/>
          <p:cNvCxnSpPr/>
          <p:nvPr/>
        </p:nvCxnSpPr>
        <p:spPr>
          <a:xfrm rot="5400000" flipH="1" flipV="1">
            <a:off x="6481450" y="1614458"/>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2" name="Straight Arrow Connector 31"/>
          <p:cNvCxnSpPr>
            <a:stCxn id="63" idx="0"/>
            <a:endCxn id="29" idx="4"/>
          </p:cNvCxnSpPr>
          <p:nvPr/>
        </p:nvCxnSpPr>
        <p:spPr>
          <a:xfrm flipH="1" flipV="1">
            <a:off x="6574475" y="1471781"/>
            <a:ext cx="1560123"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3" name="Rectangle 32"/>
          <p:cNvSpPr/>
          <p:nvPr/>
        </p:nvSpPr>
        <p:spPr>
          <a:xfrm>
            <a:off x="6045205" y="3129131"/>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34" name="Straight Arrow Connector 33"/>
          <p:cNvCxnSpPr/>
          <p:nvPr/>
        </p:nvCxnSpPr>
        <p:spPr>
          <a:xfrm>
            <a:off x="6624325" y="2157581"/>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rot="5400000">
            <a:off x="8004704" y="2301202"/>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p:nvPr/>
        </p:nvCxnSpPr>
        <p:spPr>
          <a:xfrm rot="10800000" flipV="1">
            <a:off x="5100325" y="2160463"/>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7" name="Straight Arrow Connector 56"/>
          <p:cNvCxnSpPr>
            <a:endCxn id="65" idx="0"/>
          </p:cNvCxnSpPr>
          <p:nvPr/>
        </p:nvCxnSpPr>
        <p:spPr>
          <a:xfrm rot="10800000" flipV="1">
            <a:off x="6624325" y="2157581"/>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Arrow Connector 57"/>
          <p:cNvCxnSpPr>
            <a:stCxn id="65" idx="0"/>
          </p:cNvCxnSpPr>
          <p:nvPr/>
        </p:nvCxnSpPr>
        <p:spPr>
          <a:xfrm rot="16200000" flipV="1">
            <a:off x="5690875" y="1567031"/>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59" name="Straight Arrow Connector 58"/>
          <p:cNvCxnSpPr>
            <a:stCxn id="33" idx="0"/>
            <a:endCxn id="65" idx="4"/>
          </p:cNvCxnSpPr>
          <p:nvPr/>
        </p:nvCxnSpPr>
        <p:spPr>
          <a:xfrm rot="16200000" flipV="1">
            <a:off x="6461638" y="2951204"/>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60" name="Straight Arrow Connector 59"/>
          <p:cNvCxnSpPr>
            <a:endCxn id="33" idx="0"/>
          </p:cNvCxnSpPr>
          <p:nvPr/>
        </p:nvCxnSpPr>
        <p:spPr>
          <a:xfrm flipH="1">
            <a:off x="6639566" y="2843381"/>
            <a:ext cx="1138773"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61" name="Straight Arrow Connector 60"/>
          <p:cNvCxnSpPr>
            <a:endCxn id="33" idx="0"/>
          </p:cNvCxnSpPr>
          <p:nvPr/>
        </p:nvCxnSpPr>
        <p:spPr>
          <a:xfrm>
            <a:off x="5405125" y="2843381"/>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62" name="Oval 61"/>
          <p:cNvSpPr/>
          <p:nvPr/>
        </p:nvSpPr>
        <p:spPr>
          <a:xfrm>
            <a:off x="4548249" y="1757531"/>
            <a:ext cx="1323046"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3" name="Oval 62"/>
          <p:cNvSpPr/>
          <p:nvPr/>
        </p:nvSpPr>
        <p:spPr>
          <a:xfrm>
            <a:off x="7517081" y="1757531"/>
            <a:ext cx="1235033"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2</a:t>
            </a: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4</a:t>
            </a:r>
            <a:r>
              <a:rPr lang="en-US" sz="2000" b="1" dirty="0">
                <a:solidFill>
                  <a:schemeClr val="tx1"/>
                </a:solidFill>
                <a:latin typeface="Times New Roman" pitchFamily="18" charset="0"/>
                <a:cs typeface="Times New Roman" pitchFamily="18" charset="0"/>
              </a:rPr>
              <a:t>,t</a:t>
            </a:r>
            <a:r>
              <a:rPr lang="en-US" sz="2000" b="1" baseline="-25000" dirty="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4" name="Oval 63"/>
          <p:cNvSpPr/>
          <p:nvPr/>
        </p:nvSpPr>
        <p:spPr>
          <a:xfrm>
            <a:off x="7517081" y="2500481"/>
            <a:ext cx="1235033"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5" name="Oval 64"/>
          <p:cNvSpPr/>
          <p:nvPr/>
        </p:nvSpPr>
        <p:spPr>
          <a:xfrm>
            <a:off x="6167125" y="250048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sp>
        <p:nvSpPr>
          <p:cNvPr id="66" name="Oval 65"/>
          <p:cNvSpPr/>
          <p:nvPr/>
        </p:nvSpPr>
        <p:spPr>
          <a:xfrm>
            <a:off x="4643125" y="250048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5</a:t>
            </a:r>
            <a:r>
              <a:rPr lang="en-US" sz="2000" b="1" dirty="0" smtClean="0">
                <a:solidFill>
                  <a:schemeClr val="tx1"/>
                </a:solidFill>
                <a:latin typeface="Times New Roman" pitchFamily="18" charset="0"/>
                <a:cs typeface="Times New Roman" pitchFamily="18" charset="0"/>
              </a:rPr>
              <a:t>}</a:t>
            </a:r>
          </a:p>
        </p:txBody>
      </p:sp>
      <p:cxnSp>
        <p:nvCxnSpPr>
          <p:cNvPr id="67" name="Straight Arrow Connector 66"/>
          <p:cNvCxnSpPr/>
          <p:nvPr/>
        </p:nvCxnSpPr>
        <p:spPr>
          <a:xfrm rot="5400000" flipH="1" flipV="1">
            <a:off x="4956704" y="2301202"/>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6" name="Rectangular Callout 25"/>
          <p:cNvSpPr/>
          <p:nvPr/>
        </p:nvSpPr>
        <p:spPr bwMode="auto">
          <a:xfrm>
            <a:off x="3485357" y="3448050"/>
            <a:ext cx="2214919" cy="349938"/>
          </a:xfrm>
          <a:prstGeom prst="wedgeRectCallout">
            <a:avLst>
              <a:gd name="adj1" fmla="val 77059"/>
              <a:gd name="adj2" fmla="val -93595"/>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1</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a</a:t>
            </a:r>
            <a:r>
              <a:rPr lang="en-US" sz="1800" i="1" baseline="-25000"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 </a:t>
            </a: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2</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b</a:t>
            </a:r>
            <a:r>
              <a:rPr lang="en-US" sz="1800" i="1" baseline="-25000"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 </a:t>
            </a:r>
            <a:r>
              <a:rPr lang="en-US" sz="1800" i="1" dirty="0" smtClean="0">
                <a:latin typeface="Times New Roman" pitchFamily="18" charset="0"/>
                <a:cs typeface="Times New Roman" pitchFamily="18" charset="0"/>
              </a:rPr>
              <a:t>d</a:t>
            </a:r>
            <a:r>
              <a:rPr lang="en-US" sz="1800" i="1" baseline="-25000" dirty="0" smtClean="0">
                <a:latin typeface="Times New Roman" pitchFamily="18" charset="0"/>
                <a:cs typeface="Times New Roman" pitchFamily="18" charset="0"/>
              </a:rPr>
              <a:t>3</a:t>
            </a:r>
            <a:r>
              <a:rPr lang="en-US" sz="1800" dirty="0" smtClean="0">
                <a:latin typeface="Times New Roman" pitchFamily="18" charset="0"/>
                <a:cs typeface="Times New Roman" pitchFamily="18" charset="0"/>
              </a:rPr>
              <a:t>=</a:t>
            </a:r>
            <a:r>
              <a:rPr lang="en-US" sz="1800" i="1" dirty="0" smtClean="0">
                <a:latin typeface="Times New Roman" pitchFamily="18" charset="0"/>
                <a:cs typeface="Times New Roman" pitchFamily="18" charset="0"/>
              </a:rPr>
              <a:t>c</a:t>
            </a:r>
            <a:r>
              <a:rPr lang="en-US" sz="1800" i="1" baseline="-25000" dirty="0" smtClean="0">
                <a:latin typeface="Times New Roman" pitchFamily="18" charset="0"/>
                <a:cs typeface="Times New Roman" pitchFamily="18" charset="0"/>
              </a:rPr>
              <a:t>1</a:t>
            </a:r>
            <a:endParaRPr lang="en-US" sz="1750" spc="-50" dirty="0" smtClean="0">
              <a:solidFill>
                <a:schemeClr val="bg1"/>
              </a:solidFill>
              <a:latin typeface="Times New Roman" pitchFamily="18" charset="0"/>
              <a:ea typeface="Segoe UI" pitchFamily="34" charset="0"/>
              <a:cs typeface="Times New Roman" pitchFamily="18" charset="0"/>
            </a:endParaRPr>
          </a:p>
        </p:txBody>
      </p:sp>
      <p:sp>
        <p:nvSpPr>
          <p:cNvPr id="27" name="Text Placeholder 2"/>
          <p:cNvSpPr txBox="1">
            <a:spLocks/>
          </p:cNvSpPr>
          <p:nvPr/>
        </p:nvSpPr>
        <p:spPr>
          <a:xfrm>
            <a:off x="5909825" y="3656791"/>
            <a:ext cx="1605400" cy="360099"/>
          </a:xfrm>
          <a:prstGeom prst="rect">
            <a:avLst/>
          </a:prstGeom>
        </p:spPr>
        <p:txBody>
          <a:bodyPr vert="horz" wrap="square" lIns="0" tIns="0" rIns="0" bIns="0" rtlCol="0">
            <a:spAutoFit/>
          </a:bodyPr>
          <a:lstStyle/>
          <a:p>
            <a:pPr marL="0" marR="0" lvl="0" indent="0" algn="just" defTabSz="686047" rtl="0" eaLnBrk="1" fontAlgn="auto" latinLnBrk="0" hangingPunct="1">
              <a:lnSpc>
                <a:spcPct val="90000"/>
              </a:lnSpc>
              <a:spcBef>
                <a:spcPts val="0"/>
              </a:spcBef>
              <a:spcAft>
                <a:spcPts val="675"/>
              </a:spcAft>
              <a:buClrTx/>
              <a:buSzPct val="90000"/>
              <a:buFont typeface="Arial" pitchFamily="34" charset="0"/>
              <a:buNone/>
              <a:tabLst/>
              <a:defRPr/>
            </a:pPr>
            <a:r>
              <a:rPr kumimoji="0" lang="en-US" sz="2600" b="0" u="none" strike="noStrike" kern="1200" cap="none" spc="-100" normalizeH="0" baseline="0" noProof="0" dirty="0" smtClean="0">
                <a:ln>
                  <a:noFill/>
                </a:ln>
                <a:effectLst/>
                <a:uLnTx/>
                <a:uFillTx/>
                <a:latin typeface="Times New Roman" pitchFamily="18" charset="0"/>
                <a:cs typeface="Times New Roman" pitchFamily="18" charset="0"/>
              </a:rPr>
              <a:t>Lattice of </a:t>
            </a:r>
            <a:r>
              <a:rPr kumimoji="0" lang="en-US" sz="2600" b="0" i="1" u="none" strike="noStrike" kern="1200" cap="none" spc="-100" normalizeH="0" baseline="0" noProof="0" dirty="0" smtClean="0">
                <a:ln>
                  <a:noFill/>
                </a:ln>
                <a:effectLst/>
                <a:uLnTx/>
                <a:uFillTx/>
                <a:latin typeface="Monotype Corsiva" pitchFamily="66" charset="0"/>
                <a:ea typeface="+mn-ea"/>
                <a:cs typeface="Times New Roman" pitchFamily="18" charset="0"/>
              </a:rPr>
              <a:t>C </a:t>
            </a:r>
            <a:r>
              <a:rPr kumimoji="0" lang="en-US" sz="2600" b="0" i="1" u="none" strike="noStrike" kern="1200" cap="none" spc="-100" normalizeH="0" baseline="30000" noProof="0" dirty="0" smtClean="0">
                <a:ln>
                  <a:noFill/>
                </a:ln>
                <a:effectLst/>
                <a:uLnTx/>
                <a:uFillTx/>
                <a:latin typeface="Times New Roman" pitchFamily="18" charset="0"/>
                <a:ea typeface="+mn-ea"/>
                <a:cs typeface="Times New Roman" pitchFamily="18" charset="0"/>
              </a:rPr>
              <a:t>t</a:t>
            </a:r>
            <a:r>
              <a:rPr kumimoji="0" lang="en-US" sz="1600" b="0" i="1" u="none" strike="noStrike" kern="1200" cap="none" spc="-100" normalizeH="0" baseline="30000" noProof="0" dirty="0" smtClean="0">
                <a:ln>
                  <a:noFill/>
                </a:ln>
                <a:effectLst/>
                <a:uLnTx/>
                <a:uFillTx/>
                <a:latin typeface="Times New Roman" pitchFamily="18" charset="0"/>
                <a:ea typeface="+mn-ea"/>
                <a:cs typeface="Times New Roman" pitchFamily="18" charset="0"/>
              </a:rPr>
              <a:t>5</a:t>
            </a:r>
            <a:endParaRPr kumimoji="0" lang="en-US" sz="1600" b="0" i="0" u="none" strike="noStrike" kern="1200" cap="none" spc="-100" normalizeH="0" baseline="0" noProof="0" dirty="0" smtClean="0">
              <a:ln>
                <a:noFill/>
              </a:ln>
              <a:effectLst/>
              <a:uLnTx/>
              <a:uFillTx/>
              <a:latin typeface="Times New Roman" pitchFamily="18" charset="0"/>
              <a:ea typeface="+mn-ea"/>
              <a:cs typeface="Times New Roman" pitchFamily="18" charset="0"/>
            </a:endParaRPr>
          </a:p>
        </p:txBody>
      </p:sp>
      <p:sp>
        <p:nvSpPr>
          <p:cNvPr id="36" name="TextBox 35"/>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47370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4" name="Oval 73"/>
          <p:cNvSpPr/>
          <p:nvPr/>
        </p:nvSpPr>
        <p:spPr>
          <a:xfrm>
            <a:off x="6274000" y="2465048"/>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5" name="Oval 74"/>
          <p:cNvSpPr/>
          <p:nvPr/>
        </p:nvSpPr>
        <p:spPr>
          <a:xfrm>
            <a:off x="7798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b</a:t>
            </a:r>
            <a:r>
              <a:rPr lang="en-US" sz="2400" b="1" baseline="-25000" dirty="0" smtClean="0">
                <a:solidFill>
                  <a:srgbClr val="0064B1"/>
                </a:solidFill>
                <a:latin typeface="Times New Roman" pitchFamily="18" charset="0"/>
                <a:cs typeface="Times New Roman" pitchFamily="18" charset="0"/>
              </a:rPr>
              <a:t>1</a:t>
            </a:r>
            <a:r>
              <a:rPr lang="en-US" sz="2400" b="1" dirty="0" smtClean="0">
                <a:solidFill>
                  <a:srgbClr val="0064B1"/>
                </a:solidFill>
                <a:latin typeface="Times New Roman" pitchFamily="18" charset="0"/>
                <a:cs typeface="Times New Roman" pitchFamily="18" charset="0"/>
              </a:rPr>
              <a:t>,c</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6" name="Oval 75"/>
          <p:cNvSpPr/>
          <p:nvPr/>
        </p:nvSpPr>
        <p:spPr>
          <a:xfrm>
            <a:off x="4750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7" name="Oval 76"/>
          <p:cNvSpPr/>
          <p:nvPr/>
        </p:nvSpPr>
        <p:spPr>
          <a:xfrm>
            <a:off x="6274000" y="1781534"/>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b</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8" name="Oval 77"/>
          <p:cNvSpPr/>
          <p:nvPr/>
        </p:nvSpPr>
        <p:spPr>
          <a:xfrm>
            <a:off x="7798000" y="17815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64B1"/>
                </a:solidFill>
                <a:latin typeface="Times New Roman" pitchFamily="18" charset="0"/>
                <a:cs typeface="Times New Roman" pitchFamily="18" charset="0"/>
              </a:rPr>
              <a:t>c</a:t>
            </a:r>
            <a:r>
              <a:rPr lang="en-US" sz="2400" b="1" baseline="-25000" dirty="0" smtClean="0">
                <a:solidFill>
                  <a:srgbClr val="0064B1"/>
                </a:solidFill>
                <a:latin typeface="Times New Roman" pitchFamily="18" charset="0"/>
                <a:cs typeface="Times New Roman" pitchFamily="18" charset="0"/>
              </a:rPr>
              <a:t>1</a:t>
            </a:r>
            <a:endParaRPr lang="en-US" sz="2400" b="1" dirty="0" smtClean="0">
              <a:solidFill>
                <a:srgbClr val="0064B1"/>
              </a:solidFill>
              <a:latin typeface="Times New Roman" pitchFamily="18" charset="0"/>
              <a:cs typeface="Times New Roman" pitchFamily="18" charset="0"/>
            </a:endParaRPr>
          </a:p>
        </p:txBody>
      </p:sp>
      <p:sp>
        <p:nvSpPr>
          <p:cNvPr id="79" name="Oval 78"/>
          <p:cNvSpPr/>
          <p:nvPr/>
        </p:nvSpPr>
        <p:spPr>
          <a:xfrm>
            <a:off x="47500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80" name="Oval 79"/>
          <p:cNvSpPr/>
          <p:nvPr/>
        </p:nvSpPr>
        <p:spPr>
          <a:xfrm>
            <a:off x="6274000" y="1038584"/>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0064B1"/>
                </a:solidFill>
                <a:cs typeface="Mongolian Baiti" pitchFamily="66" charset="0"/>
              </a:rPr>
              <a:t>Τ</a:t>
            </a:r>
            <a:endParaRPr lang="en-US" sz="2400" b="1" dirty="0" smtClean="0">
              <a:solidFill>
                <a:srgbClr val="0064B1"/>
              </a:solidFill>
              <a:cs typeface="Mongolian Baiti" pitchFamily="66" charset="0"/>
            </a:endParaRPr>
          </a:p>
        </p:txBody>
      </p:sp>
      <p:cxnSp>
        <p:nvCxnSpPr>
          <p:cNvPr id="81" name="Straight Arrow Connector 80"/>
          <p:cNvCxnSpPr>
            <a:stCxn id="79" idx="0"/>
            <a:endCxn id="80" idx="4"/>
          </p:cNvCxnSpPr>
          <p:nvPr/>
        </p:nvCxnSpPr>
        <p:spPr>
          <a:xfrm rot="5400000" flipH="1" flipV="1">
            <a:off x="5740600" y="790934"/>
            <a:ext cx="457200" cy="1524000"/>
          </a:xfrm>
          <a:prstGeom prst="straightConnector1">
            <a:avLst/>
          </a:prstGeom>
          <a:ln w="22225">
            <a:solidFill>
              <a:srgbClr val="0070C0"/>
            </a:solidFill>
            <a:prstDash val="sysDash"/>
            <a:miter lim="800000"/>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stCxn id="77" idx="0"/>
            <a:endCxn id="80" idx="4"/>
          </p:cNvCxnSpPr>
          <p:nvPr/>
        </p:nvCxnSpPr>
        <p:spPr>
          <a:xfrm rot="5400000" flipH="1" flipV="1">
            <a:off x="6502600" y="1552735"/>
            <a:ext cx="457200" cy="1588"/>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stCxn id="78" idx="0"/>
            <a:endCxn id="80" idx="4"/>
          </p:cNvCxnSpPr>
          <p:nvPr/>
        </p:nvCxnSpPr>
        <p:spPr>
          <a:xfrm rot="16200000" flipV="1">
            <a:off x="7264600" y="790934"/>
            <a:ext cx="457200" cy="1524000"/>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sp>
        <p:nvSpPr>
          <p:cNvPr id="84" name="Rectangle 83"/>
          <p:cNvSpPr/>
          <p:nvPr/>
        </p:nvSpPr>
        <p:spPr>
          <a:xfrm>
            <a:off x="6152080" y="3150848"/>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p>
        </p:txBody>
      </p:sp>
      <p:cxnSp>
        <p:nvCxnSpPr>
          <p:cNvPr id="85" name="Straight Arrow Connector 84"/>
          <p:cNvCxnSpPr>
            <a:stCxn id="77" idx="4"/>
            <a:endCxn id="75" idx="0"/>
          </p:cNvCxnSpPr>
          <p:nvPr/>
        </p:nvCxnSpPr>
        <p:spPr>
          <a:xfrm rot="16200000" flipH="1">
            <a:off x="7295461" y="1505309"/>
            <a:ext cx="395478" cy="1524000"/>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p:cNvCxnSpPr>
            <a:stCxn id="78" idx="4"/>
            <a:endCxn id="75" idx="0"/>
          </p:cNvCxnSpPr>
          <p:nvPr/>
        </p:nvCxnSpPr>
        <p:spPr>
          <a:xfrm rot="5400000">
            <a:off x="8057461" y="2267110"/>
            <a:ext cx="395478" cy="1588"/>
          </a:xfrm>
          <a:prstGeom prst="straightConnector1">
            <a:avLst/>
          </a:prstGeom>
          <a:ln w="22225">
            <a:solidFill>
              <a:srgbClr val="0064B1"/>
            </a:solidFill>
            <a:prstDash val="sysDash"/>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p:cNvCxnSpPr>
            <a:endCxn id="76" idx="0"/>
          </p:cNvCxnSpPr>
          <p:nvPr/>
        </p:nvCxnSpPr>
        <p:spPr>
          <a:xfrm rot="10800000" flipV="1">
            <a:off x="5207200" y="2070165"/>
            <a:ext cx="1524794" cy="394883"/>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p:cNvCxnSpPr>
            <a:stCxn id="78" idx="4"/>
            <a:endCxn id="74" idx="0"/>
          </p:cNvCxnSpPr>
          <p:nvPr/>
        </p:nvCxnSpPr>
        <p:spPr>
          <a:xfrm rot="5400000">
            <a:off x="7295461" y="1505309"/>
            <a:ext cx="395478" cy="1524000"/>
          </a:xfrm>
          <a:prstGeom prst="straightConnector1">
            <a:avLst/>
          </a:prstGeom>
          <a:ln w="22225">
            <a:solidFill>
              <a:srgbClr val="0070C0"/>
            </a:solidFill>
            <a:prstDash val="sysDash"/>
            <a:roun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p:cNvCxnSpPr>
            <a:stCxn id="74" idx="0"/>
            <a:endCxn id="79" idx="4"/>
          </p:cNvCxnSpPr>
          <p:nvPr/>
        </p:nvCxnSpPr>
        <p:spPr>
          <a:xfrm rot="16200000" flipV="1">
            <a:off x="5771461" y="1505309"/>
            <a:ext cx="395478" cy="152400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p:cNvCxnSpPr>
            <a:stCxn id="76" idx="0"/>
            <a:endCxn id="79" idx="4"/>
          </p:cNvCxnSpPr>
          <p:nvPr/>
        </p:nvCxnSpPr>
        <p:spPr>
          <a:xfrm rot="5400000" flipH="1" flipV="1">
            <a:off x="5009461" y="2267110"/>
            <a:ext cx="395478" cy="1588"/>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1" name="Straight Arrow Connector 90"/>
          <p:cNvCxnSpPr>
            <a:stCxn id="84" idx="0"/>
            <a:endCxn id="74" idx="4"/>
          </p:cNvCxnSpPr>
          <p:nvPr/>
        </p:nvCxnSpPr>
        <p:spPr>
          <a:xfrm rot="16200000" flipV="1">
            <a:off x="6539938" y="2944346"/>
            <a:ext cx="397764" cy="15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2" name="Straight Arrow Connector 91"/>
          <p:cNvCxnSpPr>
            <a:stCxn id="75" idx="4"/>
            <a:endCxn id="84" idx="0"/>
          </p:cNvCxnSpPr>
          <p:nvPr/>
        </p:nvCxnSpPr>
        <p:spPr>
          <a:xfrm rot="5400000">
            <a:off x="7301938" y="2197586"/>
            <a:ext cx="397764" cy="150876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3" name="Straight Arrow Connector 92"/>
          <p:cNvCxnSpPr>
            <a:stCxn id="76" idx="4"/>
            <a:endCxn id="84" idx="0"/>
          </p:cNvCxnSpPr>
          <p:nvPr/>
        </p:nvCxnSpPr>
        <p:spPr>
          <a:xfrm rot="16200000" flipH="1">
            <a:off x="5777938" y="2182346"/>
            <a:ext cx="397764" cy="1539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sp>
        <p:nvSpPr>
          <p:cNvPr id="94" name="Rectangle 93"/>
          <p:cNvSpPr/>
          <p:nvPr/>
        </p:nvSpPr>
        <p:spPr>
          <a:xfrm>
            <a:off x="7188400" y="3153134"/>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sp>
        <p:nvSpPr>
          <p:cNvPr id="95" name="Oval 94"/>
          <p:cNvSpPr/>
          <p:nvPr/>
        </p:nvSpPr>
        <p:spPr>
          <a:xfrm>
            <a:off x="5435800" y="24673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6" name="Oval 95"/>
          <p:cNvSpPr/>
          <p:nvPr/>
        </p:nvSpPr>
        <p:spPr>
          <a:xfrm>
            <a:off x="6959800" y="24673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cxnSp>
        <p:nvCxnSpPr>
          <p:cNvPr id="97" name="Straight Arrow Connector 96"/>
          <p:cNvCxnSpPr>
            <a:endCxn id="95" idx="4"/>
          </p:cNvCxnSpPr>
          <p:nvPr/>
        </p:nvCxnSpPr>
        <p:spPr>
          <a:xfrm rot="10800000">
            <a:off x="5893000" y="2755370"/>
            <a:ext cx="1524000" cy="397764"/>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p:nvPr/>
        </p:nvCxnSpPr>
        <p:spPr>
          <a:xfrm rot="16200000" flipV="1">
            <a:off x="7225738" y="2944346"/>
            <a:ext cx="397764" cy="1524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stCxn id="100" idx="4"/>
            <a:endCxn id="95" idx="0"/>
          </p:cNvCxnSpPr>
          <p:nvPr/>
        </p:nvCxnSpPr>
        <p:spPr>
          <a:xfrm rot="5400000">
            <a:off x="5694118" y="2268253"/>
            <a:ext cx="397764" cy="1588"/>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100" name="Oval 99"/>
          <p:cNvSpPr/>
          <p:nvPr/>
        </p:nvSpPr>
        <p:spPr>
          <a:xfrm>
            <a:off x="54358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endParaRPr lang="en-US" sz="2400" b="1" dirty="0" smtClean="0">
              <a:solidFill>
                <a:srgbClr val="C00000"/>
              </a:solidFill>
              <a:latin typeface="Times New Roman" pitchFamily="18" charset="0"/>
              <a:cs typeface="Times New Roman" pitchFamily="18" charset="0"/>
            </a:endParaRPr>
          </a:p>
        </p:txBody>
      </p:sp>
      <p:cxnSp>
        <p:nvCxnSpPr>
          <p:cNvPr id="101" name="Straight Arrow Connector 100"/>
          <p:cNvCxnSpPr>
            <a:stCxn id="78" idx="4"/>
            <a:endCxn id="96" idx="0"/>
          </p:cNvCxnSpPr>
          <p:nvPr/>
        </p:nvCxnSpPr>
        <p:spPr>
          <a:xfrm rot="5400000">
            <a:off x="7637218" y="1849352"/>
            <a:ext cx="397764"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2" name="Straight Arrow Connector 101"/>
          <p:cNvCxnSpPr>
            <a:stCxn id="100" idx="4"/>
            <a:endCxn id="96" idx="0"/>
          </p:cNvCxnSpPr>
          <p:nvPr/>
        </p:nvCxnSpPr>
        <p:spPr>
          <a:xfrm rot="16200000" flipH="1">
            <a:off x="6456118" y="1506452"/>
            <a:ext cx="397764" cy="15240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3" name="Straight Arrow Connector 102"/>
          <p:cNvCxnSpPr>
            <a:stCxn id="80" idx="4"/>
            <a:endCxn id="100" idx="0"/>
          </p:cNvCxnSpPr>
          <p:nvPr/>
        </p:nvCxnSpPr>
        <p:spPr>
          <a:xfrm rot="5400000">
            <a:off x="6083500" y="1133834"/>
            <a:ext cx="457200"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4" name="Straight Arrow Connector 103"/>
          <p:cNvCxnSpPr>
            <a:endCxn id="75" idx="4"/>
          </p:cNvCxnSpPr>
          <p:nvPr/>
        </p:nvCxnSpPr>
        <p:spPr>
          <a:xfrm flipV="1">
            <a:off x="7417002" y="2753084"/>
            <a:ext cx="838198" cy="40005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graphicFrame>
        <p:nvGraphicFramePr>
          <p:cNvPr id="37" name="Content Placeholder 3"/>
          <p:cNvGraphicFramePr>
            <a:graphicFrameLocks/>
          </p:cNvGraphicFramePr>
          <p:nvPr>
            <p:extLst>
              <p:ext uri="{D42A27DB-BD31-4B8C-83A1-F6EECF244321}">
                <p14:modId xmlns:p14="http://schemas.microsoft.com/office/powerpoint/2010/main" val="44492673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C00000"/>
                          </a:solidFill>
                          <a:latin typeface="Times New Roman" pitchFamily="18" charset="0"/>
                          <a:cs typeface="Times New Roman" pitchFamily="18" charset="0"/>
                        </a:rPr>
                        <a:t>t</a:t>
                      </a:r>
                      <a:r>
                        <a:rPr lang="en-US" sz="1300" b="1" i="1" baseline="-25000" dirty="0" smtClean="0">
                          <a:solidFill>
                            <a:srgbClr val="C00000"/>
                          </a:solidFill>
                          <a:latin typeface="Times New Roman" pitchFamily="18" charset="0"/>
                          <a:cs typeface="Times New Roman" pitchFamily="18" charset="0"/>
                        </a:rPr>
                        <a:t>4</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rgbClr val="C00000"/>
                          </a:solidFill>
                          <a:latin typeface="Times New Roman" pitchFamily="18" charset="0"/>
                          <a:cs typeface="Times New Roman" pitchFamily="18" charset="0"/>
                        </a:rPr>
                        <a:t>a</a:t>
                      </a:r>
                      <a:r>
                        <a:rPr lang="en-US" sz="1300" b="1" i="1" baseline="-25000" dirty="0" smtClean="0">
                          <a:solidFill>
                            <a:srgbClr val="C00000"/>
                          </a:solidFill>
                          <a:latin typeface="Times New Roman" pitchFamily="18" charset="0"/>
                          <a:cs typeface="Times New Roman" pitchFamily="18" charset="0"/>
                        </a:rPr>
                        <a:t>2</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b</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c</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0070C0"/>
                          </a:solidFill>
                          <a:latin typeface="Times New Roman" pitchFamily="18" charset="0"/>
                          <a:cs typeface="Times New Roman" pitchFamily="18" charset="0"/>
                        </a:rPr>
                        <a:t>t</a:t>
                      </a:r>
                      <a:r>
                        <a:rPr lang="en-US" sz="1300" b="1" i="1" baseline="-25000" dirty="0" smtClean="0">
                          <a:solidFill>
                            <a:srgbClr val="0070C0"/>
                          </a:solidFill>
                          <a:latin typeface="Times New Roman" pitchFamily="18" charset="0"/>
                          <a:cs typeface="Times New Roman" pitchFamily="18" charset="0"/>
                        </a:rPr>
                        <a:t>5</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dirty="0" smtClean="0">
                          <a:solidFill>
                            <a:srgbClr val="0070C0"/>
                          </a:solidFill>
                          <a:latin typeface="Times New Roman" pitchFamily="18" charset="0"/>
                          <a:cs typeface="Times New Roman" pitchFamily="18" charset="0"/>
                        </a:rPr>
                        <a:t>a</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b</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c</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11</a:t>
                      </a:r>
                      <a:endParaRPr lang="en-US" sz="1300" b="1"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15</a:t>
                      </a:r>
                      <a:endParaRPr lang="en-US" sz="1300" b="1" dirty="0">
                        <a:solidFill>
                          <a:srgbClr val="0070C0"/>
                        </a:solidFill>
                        <a:latin typeface="Times New Roman" pitchFamily="18" charset="0"/>
                        <a:cs typeface="Times New Roman" pitchFamily="18" charset="0"/>
                      </a:endParaRPr>
                    </a:p>
                  </a:txBody>
                  <a:tcPr marL="78166" marR="78166" marT="34290" marB="34290">
                    <a:noFill/>
                  </a:tcPr>
                </a:tc>
              </a:tr>
            </a:tbl>
          </a:graphicData>
        </a:graphic>
      </p:graphicFrame>
      <p:sp>
        <p:nvSpPr>
          <p:cNvPr id="38" name="Rectangular Callout 37"/>
          <p:cNvSpPr/>
          <p:nvPr/>
        </p:nvSpPr>
        <p:spPr bwMode="auto">
          <a:xfrm>
            <a:off x="4462818" y="3542086"/>
            <a:ext cx="1689262" cy="439364"/>
          </a:xfrm>
          <a:prstGeom prst="wedgeRectCallout">
            <a:avLst>
              <a:gd name="adj1" fmla="val 40873"/>
              <a:gd name="adj2" fmla="val -180638"/>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a:solidFill>
                  <a:schemeClr val="bg1"/>
                </a:solidFill>
                <a:latin typeface="Times New Roman" pitchFamily="18" charset="0"/>
                <a:cs typeface="Times New Roman" pitchFamily="18" charset="0"/>
              </a:rPr>
              <a:t>t</a:t>
            </a:r>
            <a:r>
              <a:rPr lang="en-US" sz="1600" i="1" spc="-100" baseline="30000" dirty="0">
                <a:solidFill>
                  <a:schemeClr val="bg1"/>
                </a:solidFill>
                <a:latin typeface="Times New Roman" pitchFamily="18" charset="0"/>
                <a:cs typeface="Times New Roman" pitchFamily="18" charset="0"/>
              </a:rPr>
              <a:t>5</a:t>
            </a:r>
            <a:endParaRPr lang="en-US" sz="1600" spc="-100" dirty="0">
              <a:solidFill>
                <a:schemeClr val="bg1"/>
              </a:solidFill>
              <a:latin typeface="Times New Roman" pitchFamily="18" charset="0"/>
              <a:cs typeface="Times New Roman" pitchFamily="18" charset="0"/>
            </a:endParaRPr>
          </a:p>
        </p:txBody>
      </p:sp>
      <p:sp>
        <p:nvSpPr>
          <p:cNvPr id="40" name="Rectangular Callout 39"/>
          <p:cNvSpPr/>
          <p:nvPr/>
        </p:nvSpPr>
        <p:spPr bwMode="auto">
          <a:xfrm>
            <a:off x="4584738" y="752475"/>
            <a:ext cx="1689262" cy="491075"/>
          </a:xfrm>
          <a:prstGeom prst="wedgeRectCallout">
            <a:avLst>
              <a:gd name="adj1" fmla="val 43465"/>
              <a:gd name="adj2" fmla="val 11771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smtClean="0">
                <a:solidFill>
                  <a:schemeClr val="bg1"/>
                </a:solidFill>
                <a:latin typeface="Times New Roman" pitchFamily="18" charset="0"/>
                <a:cs typeface="Times New Roman" pitchFamily="18" charset="0"/>
              </a:rPr>
              <a:t>t</a:t>
            </a:r>
            <a:r>
              <a:rPr lang="en-US" sz="1600" i="1" spc="-100" baseline="30000" dirty="0" smtClean="0">
                <a:solidFill>
                  <a:schemeClr val="bg1"/>
                </a:solidFill>
                <a:latin typeface="Times New Roman" pitchFamily="18" charset="0"/>
                <a:cs typeface="Times New Roman" pitchFamily="18" charset="0"/>
              </a:rPr>
              <a:t>4</a:t>
            </a:r>
            <a:endParaRPr lang="en-US" sz="1600" spc="-100" dirty="0">
              <a:solidFill>
                <a:schemeClr val="bg1"/>
              </a:solidFill>
              <a:latin typeface="Times New Roman" pitchFamily="18" charset="0"/>
              <a:cs typeface="Times New Roman" pitchFamily="18" charset="0"/>
            </a:endParaRPr>
          </a:p>
        </p:txBody>
      </p:sp>
      <p:sp>
        <p:nvSpPr>
          <p:cNvPr id="39" name="TextBox 3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66466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1+#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fill="hold"/>
                                        <p:tgtEl>
                                          <p:spTgt spid="100"/>
                                        </p:tgtEl>
                                        <p:attrNameLst>
                                          <p:attrName>ppt_x</p:attrName>
                                        </p:attrNameLst>
                                      </p:cBhvr>
                                      <p:tavLst>
                                        <p:tav tm="0">
                                          <p:val>
                                            <p:strVal val="1+#ppt_w/2"/>
                                          </p:val>
                                        </p:tav>
                                        <p:tav tm="100000">
                                          <p:val>
                                            <p:strVal val="#ppt_x"/>
                                          </p:val>
                                        </p:tav>
                                      </p:tavLst>
                                    </p:anim>
                                    <p:anim calcmode="lin" valueType="num">
                                      <p:cBhvr additive="base">
                                        <p:cTn id="12" dur="500" fill="hold"/>
                                        <p:tgtEl>
                                          <p:spTgt spid="10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500" fill="hold"/>
                                        <p:tgtEl>
                                          <p:spTgt spid="99"/>
                                        </p:tgtEl>
                                        <p:attrNameLst>
                                          <p:attrName>ppt_x</p:attrName>
                                        </p:attrNameLst>
                                      </p:cBhvr>
                                      <p:tavLst>
                                        <p:tav tm="0">
                                          <p:val>
                                            <p:strVal val="1+#ppt_w/2"/>
                                          </p:val>
                                        </p:tav>
                                        <p:tav tm="100000">
                                          <p:val>
                                            <p:strVal val="#ppt_x"/>
                                          </p:val>
                                        </p:tav>
                                      </p:tavLst>
                                    </p:anim>
                                    <p:anim calcmode="lin" valueType="num">
                                      <p:cBhvr additive="base">
                                        <p:cTn id="16" dur="500" fill="hold"/>
                                        <p:tgtEl>
                                          <p:spTgt spid="9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500" fill="hold"/>
                                        <p:tgtEl>
                                          <p:spTgt spid="102"/>
                                        </p:tgtEl>
                                        <p:attrNameLst>
                                          <p:attrName>ppt_x</p:attrName>
                                        </p:attrNameLst>
                                      </p:cBhvr>
                                      <p:tavLst>
                                        <p:tav tm="0">
                                          <p:val>
                                            <p:strVal val="1+#ppt_w/2"/>
                                          </p:val>
                                        </p:tav>
                                        <p:tav tm="100000">
                                          <p:val>
                                            <p:strVal val="#ppt_x"/>
                                          </p:val>
                                        </p:tav>
                                      </p:tavLst>
                                    </p:anim>
                                    <p:anim calcmode="lin" valueType="num">
                                      <p:cBhvr additive="base">
                                        <p:cTn id="20" dur="500" fill="hold"/>
                                        <p:tgtEl>
                                          <p:spTgt spid="10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500" fill="hold"/>
                                        <p:tgtEl>
                                          <p:spTgt spid="101"/>
                                        </p:tgtEl>
                                        <p:attrNameLst>
                                          <p:attrName>ppt_x</p:attrName>
                                        </p:attrNameLst>
                                      </p:cBhvr>
                                      <p:tavLst>
                                        <p:tav tm="0">
                                          <p:val>
                                            <p:strVal val="1+#ppt_w/2"/>
                                          </p:val>
                                        </p:tav>
                                        <p:tav tm="100000">
                                          <p:val>
                                            <p:strVal val="#ppt_x"/>
                                          </p:val>
                                        </p:tav>
                                      </p:tavLst>
                                    </p:anim>
                                    <p:anim calcmode="lin" valueType="num">
                                      <p:cBhvr additive="base">
                                        <p:cTn id="24" dur="500" fill="hold"/>
                                        <p:tgtEl>
                                          <p:spTgt spid="10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1+#ppt_w/2"/>
                                          </p:val>
                                        </p:tav>
                                        <p:tav tm="100000">
                                          <p:val>
                                            <p:strVal val="#ppt_x"/>
                                          </p:val>
                                        </p:tav>
                                      </p:tavLst>
                                    </p:anim>
                                    <p:anim calcmode="lin" valueType="num">
                                      <p:cBhvr additive="base">
                                        <p:cTn id="28" dur="500" fill="hold"/>
                                        <p:tgtEl>
                                          <p:spTgt spid="98"/>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anim calcmode="lin" valueType="num">
                                      <p:cBhvr additive="base">
                                        <p:cTn id="31" dur="500" fill="hold"/>
                                        <p:tgtEl>
                                          <p:spTgt spid="104"/>
                                        </p:tgtEl>
                                        <p:attrNameLst>
                                          <p:attrName>ppt_x</p:attrName>
                                        </p:attrNameLst>
                                      </p:cBhvr>
                                      <p:tavLst>
                                        <p:tav tm="0">
                                          <p:val>
                                            <p:strVal val="1+#ppt_w/2"/>
                                          </p:val>
                                        </p:tav>
                                        <p:tav tm="100000">
                                          <p:val>
                                            <p:strVal val="#ppt_x"/>
                                          </p:val>
                                        </p:tav>
                                      </p:tavLst>
                                    </p:anim>
                                    <p:anim calcmode="lin" valueType="num">
                                      <p:cBhvr additive="base">
                                        <p:cTn id="32" dur="500" fill="hold"/>
                                        <p:tgtEl>
                                          <p:spTgt spid="10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fill="hold"/>
                                        <p:tgtEl>
                                          <p:spTgt spid="97"/>
                                        </p:tgtEl>
                                        <p:attrNameLst>
                                          <p:attrName>ppt_x</p:attrName>
                                        </p:attrNameLst>
                                      </p:cBhvr>
                                      <p:tavLst>
                                        <p:tav tm="0">
                                          <p:val>
                                            <p:strVal val="1+#ppt_w/2"/>
                                          </p:val>
                                        </p:tav>
                                        <p:tav tm="100000">
                                          <p:val>
                                            <p:strVal val="#ppt_x"/>
                                          </p:val>
                                        </p:tav>
                                      </p:tavLst>
                                    </p:anim>
                                    <p:anim calcmode="lin" valueType="num">
                                      <p:cBhvr additive="base">
                                        <p:cTn id="36" dur="500" fill="hold"/>
                                        <p:tgtEl>
                                          <p:spTgt spid="9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1+#ppt_w/2"/>
                                          </p:val>
                                        </p:tav>
                                        <p:tav tm="100000">
                                          <p:val>
                                            <p:strVal val="#ppt_x"/>
                                          </p:val>
                                        </p:tav>
                                      </p:tavLst>
                                    </p:anim>
                                    <p:anim calcmode="lin" valueType="num">
                                      <p:cBhvr additive="base">
                                        <p:cTn id="44" dur="500" fill="hold"/>
                                        <p:tgtEl>
                                          <p:spTgt spid="9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1+#ppt_w/2"/>
                                          </p:val>
                                        </p:tav>
                                        <p:tav tm="100000">
                                          <p:val>
                                            <p:strVal val="#ppt_x"/>
                                          </p:val>
                                        </p:tav>
                                      </p:tavLst>
                                    </p:anim>
                                    <p:anim calcmode="lin" valueType="num">
                                      <p:cBhvr additive="base">
                                        <p:cTn id="48" dur="500" fill="hold"/>
                                        <p:tgtEl>
                                          <p:spTgt spid="94"/>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7" presetClass="emph" presetSubtype="2" fill="hold" nodeType="afterEffect">
                                  <p:stCondLst>
                                    <p:cond delay="0"/>
                                  </p:stCondLst>
                                  <p:childTnLst>
                                    <p:animClr clrSpc="rgb" dir="cw">
                                      <p:cBhvr>
                                        <p:cTn id="51" dur="2000" fill="hold"/>
                                        <p:tgtEl>
                                          <p:spTgt spid="83"/>
                                        </p:tgtEl>
                                        <p:attrNameLst>
                                          <p:attrName>stroke.color</p:attrName>
                                        </p:attrNameLst>
                                      </p:cBhvr>
                                      <p:to>
                                        <a:srgbClr val="C00000"/>
                                      </p:to>
                                    </p:animClr>
                                    <p:set>
                                      <p:cBhvr>
                                        <p:cTn id="52" dur="2000" fill="hold"/>
                                        <p:tgtEl>
                                          <p:spTgt spid="83"/>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2000" fill="hold"/>
                                        <p:tgtEl>
                                          <p:spTgt spid="82"/>
                                        </p:tgtEl>
                                        <p:attrNameLst>
                                          <p:attrName>stroke.color</p:attrName>
                                        </p:attrNameLst>
                                      </p:cBhvr>
                                      <p:to>
                                        <a:srgbClr val="C00000"/>
                                      </p:to>
                                    </p:animClr>
                                    <p:set>
                                      <p:cBhvr>
                                        <p:cTn id="55" dur="2000" fill="hold"/>
                                        <p:tgtEl>
                                          <p:spTgt spid="82"/>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2000" fill="hold"/>
                                        <p:tgtEl>
                                          <p:spTgt spid="85"/>
                                        </p:tgtEl>
                                        <p:attrNameLst>
                                          <p:attrName>stroke.color</p:attrName>
                                        </p:attrNameLst>
                                      </p:cBhvr>
                                      <p:to>
                                        <a:srgbClr val="C00000"/>
                                      </p:to>
                                    </p:animClr>
                                    <p:set>
                                      <p:cBhvr>
                                        <p:cTn id="58" dur="2000" fill="hold"/>
                                        <p:tgtEl>
                                          <p:spTgt spid="85"/>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2000" fill="hold"/>
                                        <p:tgtEl>
                                          <p:spTgt spid="86"/>
                                        </p:tgtEl>
                                        <p:attrNameLst>
                                          <p:attrName>stroke.color</p:attrName>
                                        </p:attrNameLst>
                                      </p:cBhvr>
                                      <p:to>
                                        <a:srgbClr val="C00000"/>
                                      </p:to>
                                    </p:animClr>
                                    <p:set>
                                      <p:cBhvr>
                                        <p:cTn id="61" dur="2000" fill="hold"/>
                                        <p:tgtEl>
                                          <p:spTgt spid="86"/>
                                        </p:tgtEl>
                                        <p:attrNameLst>
                                          <p:attrName>stroke.on</p:attrName>
                                        </p:attrNameLst>
                                      </p:cBhvr>
                                      <p:to>
                                        <p:strVal val="true"/>
                                      </p:to>
                                    </p:set>
                                  </p:childTnLst>
                                </p:cTn>
                              </p:par>
                              <p:par>
                                <p:cTn id="62" presetID="3" presetClass="emph" presetSubtype="2" fill="hold" nodeType="withEffect">
                                  <p:stCondLst>
                                    <p:cond delay="0"/>
                                  </p:stCondLst>
                                  <p:childTnLst>
                                    <p:animClr clrSpc="rgb" dir="cw">
                                      <p:cBhvr override="childStyle">
                                        <p:cTn id="63" dur="2000" fill="hold"/>
                                        <p:tgtEl>
                                          <p:spTgt spid="80">
                                            <p:txEl>
                                              <p:pRg st="0" end="0"/>
                                            </p:txEl>
                                          </p:spTgt>
                                        </p:tgtEl>
                                        <p:attrNameLst>
                                          <p:attrName>style.color</p:attrName>
                                        </p:attrNameLst>
                                      </p:cBhvr>
                                      <p:to>
                                        <a:srgbClr val="C00000"/>
                                      </p:to>
                                    </p:animClr>
                                  </p:childTnLst>
                                </p:cTn>
                              </p:par>
                              <p:par>
                                <p:cTn id="64" presetID="3" presetClass="emph" presetSubtype="2" fill="hold" nodeType="withEffect">
                                  <p:stCondLst>
                                    <p:cond delay="0"/>
                                  </p:stCondLst>
                                  <p:childTnLst>
                                    <p:animClr clrSpc="rgb" dir="cw">
                                      <p:cBhvr override="childStyle">
                                        <p:cTn id="65" dur="2000" fill="hold"/>
                                        <p:tgtEl>
                                          <p:spTgt spid="77">
                                            <p:txEl>
                                              <p:pRg st="0" end="0"/>
                                            </p:txEl>
                                          </p:spTgt>
                                        </p:tgtEl>
                                        <p:attrNameLst>
                                          <p:attrName>style.color</p:attrName>
                                        </p:attrNameLst>
                                      </p:cBhvr>
                                      <p:to>
                                        <a:srgbClr val="C00000"/>
                                      </p:to>
                                    </p:animClr>
                                  </p:childTnLst>
                                </p:cTn>
                              </p:par>
                              <p:par>
                                <p:cTn id="66" presetID="3" presetClass="emph" presetSubtype="2" fill="hold" nodeType="withEffect">
                                  <p:stCondLst>
                                    <p:cond delay="0"/>
                                  </p:stCondLst>
                                  <p:childTnLst>
                                    <p:animClr clrSpc="rgb" dir="cw">
                                      <p:cBhvr override="childStyle">
                                        <p:cTn id="67" dur="2000" fill="hold"/>
                                        <p:tgtEl>
                                          <p:spTgt spid="78">
                                            <p:txEl>
                                              <p:pRg st="0" end="0"/>
                                            </p:txEl>
                                          </p:spTgt>
                                        </p:tgtEl>
                                        <p:attrNameLst>
                                          <p:attrName>style.color</p:attrName>
                                        </p:attrNameLst>
                                      </p:cBhvr>
                                      <p:to>
                                        <a:srgbClr val="C00000"/>
                                      </p:to>
                                    </p:animClr>
                                  </p:childTnLst>
                                </p:cTn>
                              </p:par>
                              <p:par>
                                <p:cTn id="68" presetID="3" presetClass="emph" presetSubtype="2" fill="hold" nodeType="withEffect">
                                  <p:stCondLst>
                                    <p:cond delay="0"/>
                                  </p:stCondLst>
                                  <p:childTnLst>
                                    <p:animClr clrSpc="rgb" dir="cw">
                                      <p:cBhvr override="childStyle">
                                        <p:cTn id="69" dur="2000" fill="hold"/>
                                        <p:tgtEl>
                                          <p:spTgt spid="75">
                                            <p:txEl>
                                              <p:pRg st="0" end="0"/>
                                            </p:txEl>
                                          </p:spTgt>
                                        </p:tgtEl>
                                        <p:attrNameLst>
                                          <p:attrName>style.color</p:attrName>
                                        </p:attrNameLst>
                                      </p:cBhvr>
                                      <p:to>
                                        <a:srgbClr val="C00000"/>
                                      </p:to>
                                    </p:animClr>
                                  </p:childTnLst>
                                </p:cTn>
                              </p:par>
                              <p:par>
                                <p:cTn id="70" presetID="3" presetClass="emph" presetSubtype="2" fill="hold" nodeType="withEffect">
                                  <p:stCondLst>
                                    <p:cond delay="0"/>
                                  </p:stCondLst>
                                  <p:childTnLst>
                                    <p:animClr clrSpc="rgb" dir="cw">
                                      <p:cBhvr override="childStyle">
                                        <p:cTn id="71" dur="2000" fill="hold"/>
                                        <p:tgtEl>
                                          <p:spTgt spid="74">
                                            <p:txEl>
                                              <p:pRg st="0" end="0"/>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Modeling</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4" name="Oval 73"/>
          <p:cNvSpPr/>
          <p:nvPr/>
        </p:nvSpPr>
        <p:spPr>
          <a:xfrm>
            <a:off x="6274000" y="2465048"/>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5" name="Oval 74"/>
          <p:cNvSpPr/>
          <p:nvPr/>
        </p:nvSpPr>
        <p:spPr>
          <a:xfrm>
            <a:off x="7798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6" name="Oval 75"/>
          <p:cNvSpPr/>
          <p:nvPr/>
        </p:nvSpPr>
        <p:spPr>
          <a:xfrm>
            <a:off x="4750000" y="2465048"/>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77" name="Oval 76"/>
          <p:cNvSpPr/>
          <p:nvPr/>
        </p:nvSpPr>
        <p:spPr>
          <a:xfrm>
            <a:off x="6274000" y="1781534"/>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8" name="Oval 77"/>
          <p:cNvSpPr/>
          <p:nvPr/>
        </p:nvSpPr>
        <p:spPr>
          <a:xfrm>
            <a:off x="7798000" y="17815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79" name="Oval 78"/>
          <p:cNvSpPr/>
          <p:nvPr/>
        </p:nvSpPr>
        <p:spPr>
          <a:xfrm>
            <a:off x="47500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endParaRPr lang="en-US" sz="2400" b="1" dirty="0" smtClean="0">
              <a:solidFill>
                <a:srgbClr val="0070C0"/>
              </a:solidFill>
              <a:latin typeface="Times New Roman" pitchFamily="18" charset="0"/>
              <a:cs typeface="Times New Roman" pitchFamily="18" charset="0"/>
            </a:endParaRPr>
          </a:p>
        </p:txBody>
      </p:sp>
      <p:sp>
        <p:nvSpPr>
          <p:cNvPr id="80" name="Oval 79"/>
          <p:cNvSpPr/>
          <p:nvPr/>
        </p:nvSpPr>
        <p:spPr>
          <a:xfrm>
            <a:off x="6274000" y="1038584"/>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chemeClr val="tx1"/>
                </a:solidFill>
                <a:cs typeface="Mongolian Baiti" pitchFamily="66" charset="0"/>
              </a:rPr>
              <a:t>Τ</a:t>
            </a:r>
            <a:endParaRPr lang="en-US" sz="2400" b="1" dirty="0" smtClean="0">
              <a:solidFill>
                <a:schemeClr val="tx1"/>
              </a:solidFill>
              <a:cs typeface="Mongolian Baiti" pitchFamily="66" charset="0"/>
            </a:endParaRPr>
          </a:p>
        </p:txBody>
      </p:sp>
      <p:cxnSp>
        <p:nvCxnSpPr>
          <p:cNvPr id="81" name="Straight Arrow Connector 80"/>
          <p:cNvCxnSpPr>
            <a:stCxn id="79" idx="0"/>
            <a:endCxn id="80" idx="4"/>
          </p:cNvCxnSpPr>
          <p:nvPr/>
        </p:nvCxnSpPr>
        <p:spPr>
          <a:xfrm rot="5400000" flipH="1" flipV="1">
            <a:off x="5740600" y="790934"/>
            <a:ext cx="457200" cy="1524000"/>
          </a:xfrm>
          <a:prstGeom prst="straightConnector1">
            <a:avLst/>
          </a:prstGeom>
          <a:ln w="22225">
            <a:solidFill>
              <a:srgbClr val="0070C0"/>
            </a:solidFill>
            <a:prstDash val="sysDash"/>
            <a:miter lim="800000"/>
            <a:tailEnd type="none"/>
          </a:ln>
        </p:spPr>
        <p:style>
          <a:lnRef idx="2">
            <a:schemeClr val="dk1"/>
          </a:lnRef>
          <a:fillRef idx="1">
            <a:schemeClr val="lt1"/>
          </a:fillRef>
          <a:effectRef idx="0">
            <a:schemeClr val="dk1"/>
          </a:effectRef>
          <a:fontRef idx="minor">
            <a:schemeClr val="dk1"/>
          </a:fontRef>
        </p:style>
      </p:cxnSp>
      <p:cxnSp>
        <p:nvCxnSpPr>
          <p:cNvPr id="82" name="Straight Arrow Connector 81"/>
          <p:cNvCxnSpPr>
            <a:stCxn id="77" idx="0"/>
            <a:endCxn id="80" idx="4"/>
          </p:cNvCxnSpPr>
          <p:nvPr/>
        </p:nvCxnSpPr>
        <p:spPr>
          <a:xfrm rot="5400000" flipH="1" flipV="1">
            <a:off x="6502600" y="1552735"/>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p:cNvCxnSpPr>
            <a:stCxn id="78" idx="0"/>
            <a:endCxn id="80" idx="4"/>
          </p:cNvCxnSpPr>
          <p:nvPr/>
        </p:nvCxnSpPr>
        <p:spPr>
          <a:xfrm rot="16200000" flipV="1">
            <a:off x="7264600" y="790934"/>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4" name="Rectangle 83"/>
          <p:cNvSpPr/>
          <p:nvPr/>
        </p:nvSpPr>
        <p:spPr>
          <a:xfrm>
            <a:off x="6152080" y="3150848"/>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0070C0"/>
                </a:solidFill>
                <a:latin typeface="Times New Roman" pitchFamily="18" charset="0"/>
                <a:cs typeface="Times New Roman" pitchFamily="18" charset="0"/>
              </a:rPr>
              <a:t>a</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,b</a:t>
            </a:r>
            <a:r>
              <a:rPr lang="en-US" sz="2400" b="1" baseline="-25000" dirty="0" smtClean="0">
                <a:solidFill>
                  <a:srgbClr val="0070C0"/>
                </a:solidFill>
                <a:latin typeface="Times New Roman" pitchFamily="18" charset="0"/>
                <a:cs typeface="Times New Roman" pitchFamily="18" charset="0"/>
              </a:rPr>
              <a:t>1</a:t>
            </a:r>
            <a:r>
              <a:rPr lang="en-US" sz="2400" b="1" dirty="0" smtClean="0">
                <a:solidFill>
                  <a:srgbClr val="0070C0"/>
                </a:solidFill>
                <a:latin typeface="Times New Roman" pitchFamily="18" charset="0"/>
                <a:cs typeface="Times New Roman" pitchFamily="18" charset="0"/>
              </a:rPr>
              <a:t>,c</a:t>
            </a:r>
            <a:r>
              <a:rPr lang="en-US" sz="2400" b="1" baseline="-25000" dirty="0" smtClean="0">
                <a:solidFill>
                  <a:srgbClr val="0070C0"/>
                </a:solidFill>
                <a:latin typeface="Times New Roman" pitchFamily="18" charset="0"/>
                <a:cs typeface="Times New Roman" pitchFamily="18" charset="0"/>
              </a:rPr>
              <a:t>1</a:t>
            </a:r>
          </a:p>
        </p:txBody>
      </p:sp>
      <p:cxnSp>
        <p:nvCxnSpPr>
          <p:cNvPr id="85" name="Straight Arrow Connector 84"/>
          <p:cNvCxnSpPr>
            <a:stCxn id="77" idx="4"/>
            <a:endCxn id="75" idx="0"/>
          </p:cNvCxnSpPr>
          <p:nvPr/>
        </p:nvCxnSpPr>
        <p:spPr>
          <a:xfrm rot="16200000" flipH="1">
            <a:off x="7295461" y="1505309"/>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p:cNvCxnSpPr>
            <a:stCxn id="78" idx="4"/>
            <a:endCxn id="75" idx="0"/>
          </p:cNvCxnSpPr>
          <p:nvPr/>
        </p:nvCxnSpPr>
        <p:spPr>
          <a:xfrm rot="5400000">
            <a:off x="8057461" y="2267110"/>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p:cNvCxnSpPr>
            <a:endCxn id="76" idx="0"/>
          </p:cNvCxnSpPr>
          <p:nvPr/>
        </p:nvCxnSpPr>
        <p:spPr>
          <a:xfrm rot="10800000" flipV="1">
            <a:off x="5207200" y="2070165"/>
            <a:ext cx="1524794" cy="394883"/>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p:cNvCxnSpPr>
            <a:stCxn id="78" idx="4"/>
            <a:endCxn id="74" idx="0"/>
          </p:cNvCxnSpPr>
          <p:nvPr/>
        </p:nvCxnSpPr>
        <p:spPr>
          <a:xfrm rot="5400000">
            <a:off x="7295461" y="1505309"/>
            <a:ext cx="395478" cy="1524000"/>
          </a:xfrm>
          <a:prstGeom prst="straightConnector1">
            <a:avLst/>
          </a:prstGeom>
          <a:ln w="22225">
            <a:solidFill>
              <a:srgbClr val="0070C0"/>
            </a:solidFill>
            <a:prstDash val="sysDash"/>
            <a:roun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p:cNvCxnSpPr>
            <a:stCxn id="74" idx="0"/>
            <a:endCxn id="79" idx="4"/>
          </p:cNvCxnSpPr>
          <p:nvPr/>
        </p:nvCxnSpPr>
        <p:spPr>
          <a:xfrm rot="16200000" flipV="1">
            <a:off x="5771461" y="1505309"/>
            <a:ext cx="395478" cy="152400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p:cNvCxnSpPr>
            <a:stCxn id="76" idx="0"/>
            <a:endCxn id="79" idx="4"/>
          </p:cNvCxnSpPr>
          <p:nvPr/>
        </p:nvCxnSpPr>
        <p:spPr>
          <a:xfrm rot="5400000" flipH="1" flipV="1">
            <a:off x="5009461" y="2267110"/>
            <a:ext cx="395478" cy="1588"/>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1" name="Straight Arrow Connector 90"/>
          <p:cNvCxnSpPr>
            <a:stCxn id="84" idx="0"/>
            <a:endCxn id="74" idx="4"/>
          </p:cNvCxnSpPr>
          <p:nvPr/>
        </p:nvCxnSpPr>
        <p:spPr>
          <a:xfrm rot="16200000" flipV="1">
            <a:off x="6539938" y="2944346"/>
            <a:ext cx="397764" cy="15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2" name="Straight Arrow Connector 91"/>
          <p:cNvCxnSpPr>
            <a:stCxn id="75" idx="4"/>
            <a:endCxn id="84" idx="0"/>
          </p:cNvCxnSpPr>
          <p:nvPr/>
        </p:nvCxnSpPr>
        <p:spPr>
          <a:xfrm rot="5400000">
            <a:off x="7301938" y="2197586"/>
            <a:ext cx="397764" cy="150876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cxnSp>
        <p:nvCxnSpPr>
          <p:cNvPr id="93" name="Straight Arrow Connector 92"/>
          <p:cNvCxnSpPr>
            <a:stCxn id="76" idx="4"/>
            <a:endCxn id="84" idx="0"/>
          </p:cNvCxnSpPr>
          <p:nvPr/>
        </p:nvCxnSpPr>
        <p:spPr>
          <a:xfrm rot="16200000" flipH="1">
            <a:off x="5777938" y="2182346"/>
            <a:ext cx="397764" cy="1539240"/>
          </a:xfrm>
          <a:prstGeom prst="straightConnector1">
            <a:avLst/>
          </a:prstGeom>
          <a:ln w="22225">
            <a:solidFill>
              <a:srgbClr val="0070C0"/>
            </a:solidFill>
            <a:prstDash val="sysDash"/>
            <a:tailEnd type="none"/>
          </a:ln>
        </p:spPr>
        <p:style>
          <a:lnRef idx="2">
            <a:schemeClr val="dk1"/>
          </a:lnRef>
          <a:fillRef idx="1">
            <a:schemeClr val="lt1"/>
          </a:fillRef>
          <a:effectRef idx="0">
            <a:schemeClr val="dk1"/>
          </a:effectRef>
          <a:fontRef idx="minor">
            <a:schemeClr val="dk1"/>
          </a:fontRef>
        </p:style>
      </p:cxnSp>
      <p:sp>
        <p:nvSpPr>
          <p:cNvPr id="94" name="Rectangle 93"/>
          <p:cNvSpPr/>
          <p:nvPr/>
        </p:nvSpPr>
        <p:spPr>
          <a:xfrm>
            <a:off x="7188400" y="3153134"/>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sp>
        <p:nvSpPr>
          <p:cNvPr id="95" name="Oval 94"/>
          <p:cNvSpPr/>
          <p:nvPr/>
        </p:nvSpPr>
        <p:spPr>
          <a:xfrm>
            <a:off x="5435800" y="2467334"/>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6" name="Oval 95"/>
          <p:cNvSpPr/>
          <p:nvPr/>
        </p:nvSpPr>
        <p:spPr>
          <a:xfrm>
            <a:off x="6959800" y="24673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cxnSp>
        <p:nvCxnSpPr>
          <p:cNvPr id="97" name="Straight Arrow Connector 96"/>
          <p:cNvCxnSpPr>
            <a:endCxn id="95" idx="4"/>
          </p:cNvCxnSpPr>
          <p:nvPr/>
        </p:nvCxnSpPr>
        <p:spPr>
          <a:xfrm rot="10800000">
            <a:off x="5893000" y="2755370"/>
            <a:ext cx="1524000" cy="397764"/>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8" name="Straight Arrow Connector 97"/>
          <p:cNvCxnSpPr/>
          <p:nvPr/>
        </p:nvCxnSpPr>
        <p:spPr>
          <a:xfrm rot="16200000" flipV="1">
            <a:off x="7225738" y="2944346"/>
            <a:ext cx="397764" cy="1524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99" name="Straight Arrow Connector 98"/>
          <p:cNvCxnSpPr>
            <a:stCxn id="100" idx="4"/>
            <a:endCxn id="95" idx="0"/>
          </p:cNvCxnSpPr>
          <p:nvPr/>
        </p:nvCxnSpPr>
        <p:spPr>
          <a:xfrm rot="5400000">
            <a:off x="5694118" y="2268253"/>
            <a:ext cx="397764" cy="1588"/>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100" name="Oval 99"/>
          <p:cNvSpPr/>
          <p:nvPr/>
        </p:nvSpPr>
        <p:spPr>
          <a:xfrm>
            <a:off x="5435800" y="1781534"/>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2</a:t>
            </a:r>
            <a:endParaRPr lang="en-US" sz="2400" b="1" dirty="0" smtClean="0">
              <a:solidFill>
                <a:srgbClr val="C00000"/>
              </a:solidFill>
              <a:latin typeface="Times New Roman" pitchFamily="18" charset="0"/>
              <a:cs typeface="Times New Roman" pitchFamily="18" charset="0"/>
            </a:endParaRPr>
          </a:p>
        </p:txBody>
      </p:sp>
      <p:cxnSp>
        <p:nvCxnSpPr>
          <p:cNvPr id="101" name="Straight Arrow Connector 100"/>
          <p:cNvCxnSpPr>
            <a:stCxn id="78" idx="4"/>
            <a:endCxn id="96" idx="0"/>
          </p:cNvCxnSpPr>
          <p:nvPr/>
        </p:nvCxnSpPr>
        <p:spPr>
          <a:xfrm rot="5400000">
            <a:off x="7637218" y="1849352"/>
            <a:ext cx="397764"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2" name="Straight Arrow Connector 101"/>
          <p:cNvCxnSpPr>
            <a:stCxn id="100" idx="4"/>
            <a:endCxn id="96" idx="0"/>
          </p:cNvCxnSpPr>
          <p:nvPr/>
        </p:nvCxnSpPr>
        <p:spPr>
          <a:xfrm rot="16200000" flipH="1">
            <a:off x="6456118" y="1506452"/>
            <a:ext cx="397764" cy="15240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3" name="Straight Arrow Connector 102"/>
          <p:cNvCxnSpPr>
            <a:stCxn id="80" idx="4"/>
            <a:endCxn id="100" idx="0"/>
          </p:cNvCxnSpPr>
          <p:nvPr/>
        </p:nvCxnSpPr>
        <p:spPr>
          <a:xfrm rot="5400000">
            <a:off x="6083500" y="1133834"/>
            <a:ext cx="457200" cy="83820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cxnSp>
        <p:nvCxnSpPr>
          <p:cNvPr id="104" name="Straight Arrow Connector 103"/>
          <p:cNvCxnSpPr>
            <a:endCxn id="75" idx="4"/>
          </p:cNvCxnSpPr>
          <p:nvPr/>
        </p:nvCxnSpPr>
        <p:spPr>
          <a:xfrm flipV="1">
            <a:off x="7417002" y="2753084"/>
            <a:ext cx="838198" cy="400050"/>
          </a:xfrm>
          <a:prstGeom prst="straightConnector1">
            <a:avLst/>
          </a:prstGeom>
          <a:ln w="22225">
            <a:solidFill>
              <a:srgbClr val="C00000"/>
            </a:solidFill>
            <a:prstDash val="lgDash"/>
            <a:tailEnd type="none"/>
          </a:ln>
        </p:spPr>
        <p:style>
          <a:lnRef idx="2">
            <a:schemeClr val="dk1"/>
          </a:lnRef>
          <a:fillRef idx="1">
            <a:schemeClr val="lt1"/>
          </a:fillRef>
          <a:effectRef idx="0">
            <a:schemeClr val="dk1"/>
          </a:effectRef>
          <a:fontRef idx="minor">
            <a:schemeClr val="dk1"/>
          </a:fontRef>
        </p:style>
      </p:cxnSp>
      <p:sp>
        <p:nvSpPr>
          <p:cNvPr id="36" name="Text Placeholder 2"/>
          <p:cNvSpPr>
            <a:spLocks noGrp="1"/>
          </p:cNvSpPr>
          <p:nvPr>
            <p:ph type="body" sz="quarter" idx="10"/>
          </p:nvPr>
        </p:nvSpPr>
        <p:spPr>
          <a:xfrm>
            <a:off x="389436" y="4044054"/>
            <a:ext cx="8363938" cy="332399"/>
          </a:xfrm>
        </p:spPr>
        <p:txBody>
          <a:bodyPr/>
          <a:lstStyle/>
          <a:p>
            <a:r>
              <a:rPr lang="en-US" sz="2400" dirty="0" smtClean="0">
                <a:solidFill>
                  <a:schemeClr val="accent3"/>
                </a:solidFill>
                <a:latin typeface="Times New Roman" pitchFamily="18" charset="0"/>
                <a:cs typeface="Times New Roman" pitchFamily="18" charset="0"/>
              </a:rPr>
              <a:t>Lattice Intersection: </a:t>
            </a:r>
            <a:r>
              <a:rPr lang="en-US" sz="2400" i="1" dirty="0" smtClean="0">
                <a:solidFill>
                  <a:schemeClr val="tx1"/>
                </a:solidFill>
                <a:latin typeface="Monotype Corsiva" pitchFamily="66" charset="0"/>
                <a:cs typeface="Times New Roman" pitchFamily="18" charset="0"/>
              </a:rPr>
              <a:t>C </a:t>
            </a:r>
            <a:r>
              <a:rPr lang="en-US" sz="2400" i="1" baseline="30000" dirty="0" smtClean="0">
                <a:solidFill>
                  <a:schemeClr val="tx1"/>
                </a:solidFill>
                <a:latin typeface="Times New Roman" pitchFamily="18" charset="0"/>
                <a:cs typeface="Times New Roman" pitchFamily="18" charset="0"/>
              </a:rPr>
              <a:t>t</a:t>
            </a:r>
            <a:r>
              <a:rPr lang="en-US" sz="1400" i="1" baseline="30000" dirty="0">
                <a:solidFill>
                  <a:schemeClr val="tx1"/>
                </a:solidFill>
                <a:latin typeface="Times New Roman" pitchFamily="18" charset="0"/>
                <a:cs typeface="Times New Roman" pitchFamily="18" charset="0"/>
              </a:rPr>
              <a:t>4</a:t>
            </a:r>
            <a:r>
              <a:rPr lang="en-US" sz="2400" i="1" baseline="30000" dirty="0" smtClean="0">
                <a:solidFill>
                  <a:schemeClr val="tx1"/>
                </a:solidFill>
                <a:latin typeface="Times New Roman" pitchFamily="18" charset="0"/>
                <a:cs typeface="Times New Roman" pitchFamily="18" charset="0"/>
              </a:rPr>
              <a:t>,t</a:t>
            </a:r>
            <a:r>
              <a:rPr lang="en-US" sz="1400" i="1" baseline="30000" dirty="0" smtClean="0">
                <a:solidFill>
                  <a:schemeClr val="tx1"/>
                </a:solidFill>
                <a:latin typeface="Times New Roman" pitchFamily="18" charset="0"/>
                <a:cs typeface="Times New Roman" pitchFamily="18" charset="0"/>
              </a:rPr>
              <a:t>5</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Monotype Corsiva" pitchFamily="66" charset="0"/>
                <a:cs typeface="Times New Roman" pitchFamily="18" charset="0"/>
              </a:rPr>
              <a:t>C </a:t>
            </a:r>
            <a:r>
              <a:rPr lang="en-US" sz="2400" i="1" baseline="30000" dirty="0" smtClean="0">
                <a:solidFill>
                  <a:schemeClr val="tx1"/>
                </a:solidFill>
                <a:latin typeface="Times New Roman" pitchFamily="18" charset="0"/>
                <a:cs typeface="Times New Roman" pitchFamily="18" charset="0"/>
              </a:rPr>
              <a:t>t</a:t>
            </a:r>
            <a:r>
              <a:rPr lang="en-US" sz="1400" i="1" baseline="30000" dirty="0" smtClean="0">
                <a:solidFill>
                  <a:schemeClr val="tx1"/>
                </a:solidFill>
                <a:latin typeface="Times New Roman" pitchFamily="18" charset="0"/>
                <a:cs typeface="Times New Roman" pitchFamily="18" charset="0"/>
              </a:rPr>
              <a:t>4</a:t>
            </a:r>
            <a:r>
              <a:rPr lang="en-US" sz="2400" dirty="0" smtClean="0">
                <a:solidFill>
                  <a:schemeClr val="tx1"/>
                </a:solidFill>
                <a:latin typeface="Times New Roman" pitchFamily="18" charset="0"/>
                <a:cs typeface="Times New Roman" pitchFamily="18" charset="0"/>
              </a:rPr>
              <a:t>∩</a:t>
            </a:r>
            <a:r>
              <a:rPr lang="en-US" sz="2400" i="1" dirty="0" smtClean="0">
                <a:solidFill>
                  <a:schemeClr val="tx1"/>
                </a:solidFill>
                <a:latin typeface="Monotype Corsiva" pitchFamily="66" charset="0"/>
                <a:cs typeface="Times New Roman" pitchFamily="18" charset="0"/>
              </a:rPr>
              <a:t>C </a:t>
            </a:r>
            <a:r>
              <a:rPr lang="en-US" sz="2400" i="1" baseline="30000" dirty="0">
                <a:solidFill>
                  <a:schemeClr val="tx1"/>
                </a:solidFill>
                <a:latin typeface="Times New Roman" pitchFamily="18" charset="0"/>
                <a:cs typeface="Times New Roman" pitchFamily="18" charset="0"/>
              </a:rPr>
              <a:t>t</a:t>
            </a:r>
            <a:r>
              <a:rPr lang="en-US" sz="1400" i="1" baseline="30000" dirty="0">
                <a:solidFill>
                  <a:schemeClr val="tx1"/>
                </a:solidFill>
                <a:latin typeface="Times New Roman" pitchFamily="18" charset="0"/>
                <a:cs typeface="Times New Roman" pitchFamily="18" charset="0"/>
              </a:rPr>
              <a:t>5</a:t>
            </a:r>
            <a:r>
              <a:rPr lang="en-US" sz="2400" i="1" baseline="30000" dirty="0" smtClean="0">
                <a:solidFill>
                  <a:schemeClr val="tx1"/>
                </a:solidFill>
                <a:latin typeface="Times New Roman" pitchFamily="18" charset="0"/>
                <a:cs typeface="Times New Roman" pitchFamily="18" charset="0"/>
              </a:rPr>
              <a:t> </a:t>
            </a:r>
          </a:p>
        </p:txBody>
      </p:sp>
      <p:graphicFrame>
        <p:nvGraphicFramePr>
          <p:cNvPr id="37" name="Content Placeholder 3"/>
          <p:cNvGraphicFramePr>
            <a:graphicFrameLocks/>
          </p:cNvGraphicFramePr>
          <p:nvPr>
            <p:extLst>
              <p:ext uri="{D42A27DB-BD31-4B8C-83A1-F6EECF244321}">
                <p14:modId xmlns:p14="http://schemas.microsoft.com/office/powerpoint/2010/main" val="3879263833"/>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C00000"/>
                          </a:solidFill>
                          <a:latin typeface="Times New Roman" pitchFamily="18" charset="0"/>
                          <a:cs typeface="Times New Roman" pitchFamily="18" charset="0"/>
                        </a:rPr>
                        <a:t>t</a:t>
                      </a:r>
                      <a:r>
                        <a:rPr lang="en-US" sz="1300" b="1" i="1" baseline="-25000" dirty="0" smtClean="0">
                          <a:solidFill>
                            <a:srgbClr val="C00000"/>
                          </a:solidFill>
                          <a:latin typeface="Times New Roman" pitchFamily="18" charset="0"/>
                          <a:cs typeface="Times New Roman" pitchFamily="18" charset="0"/>
                        </a:rPr>
                        <a:t>4</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rgbClr val="C00000"/>
                          </a:solidFill>
                          <a:latin typeface="Times New Roman" pitchFamily="18" charset="0"/>
                          <a:cs typeface="Times New Roman" pitchFamily="18" charset="0"/>
                        </a:rPr>
                        <a:t>a</a:t>
                      </a:r>
                      <a:r>
                        <a:rPr lang="en-US" sz="1300" b="1" i="1" baseline="-25000" dirty="0" smtClean="0">
                          <a:solidFill>
                            <a:srgbClr val="C00000"/>
                          </a:solidFill>
                          <a:latin typeface="Times New Roman" pitchFamily="18" charset="0"/>
                          <a:cs typeface="Times New Roman" pitchFamily="18" charset="0"/>
                        </a:rPr>
                        <a:t>2</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b</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i="1" baseline="0" smtClean="0">
                          <a:solidFill>
                            <a:srgbClr val="C00000"/>
                          </a:solidFill>
                          <a:latin typeface="Times New Roman" pitchFamily="18" charset="0"/>
                          <a:cs typeface="Times New Roman" pitchFamily="18" charset="0"/>
                        </a:rPr>
                        <a:t>c</a:t>
                      </a:r>
                      <a:r>
                        <a:rPr lang="en-US" sz="1300" b="1" i="1" baseline="-25000" smtClean="0">
                          <a:solidFill>
                            <a:srgbClr val="C00000"/>
                          </a:solidFill>
                          <a:latin typeface="Times New Roman" pitchFamily="18" charset="0"/>
                          <a:cs typeface="Times New Roman" pitchFamily="18" charset="0"/>
                        </a:rPr>
                        <a:t>1</a:t>
                      </a:r>
                      <a:endParaRPr lang="en-US" sz="1300" b="1" i="1" baseline="-25000"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c>
                  <a:txBody>
                    <a:bodyPr/>
                    <a:lstStyle/>
                    <a:p>
                      <a:pPr algn="ctr"/>
                      <a:r>
                        <a:rPr lang="en-US" sz="1300" b="1" dirty="0" smtClean="0">
                          <a:solidFill>
                            <a:srgbClr val="C00000"/>
                          </a:solidFill>
                          <a:latin typeface="Times New Roman" pitchFamily="18" charset="0"/>
                          <a:cs typeface="Times New Roman" pitchFamily="18" charset="0"/>
                        </a:rPr>
                        <a:t>20</a:t>
                      </a:r>
                      <a:endParaRPr lang="en-US" sz="1300" b="1" dirty="0">
                        <a:solidFill>
                          <a:srgbClr val="C00000"/>
                        </a:solidFill>
                        <a:latin typeface="Times New Roman" pitchFamily="18" charset="0"/>
                        <a:cs typeface="Times New Roman" pitchFamily="18" charset="0"/>
                      </a:endParaRPr>
                    </a:p>
                  </a:txBody>
                  <a:tcPr marL="78166" marR="78166" marT="34290" marB="34290"/>
                </a:tc>
              </a:tr>
              <a:tr h="278130">
                <a:tc>
                  <a:txBody>
                    <a:bodyPr/>
                    <a:lstStyle/>
                    <a:p>
                      <a:pPr algn="ctr"/>
                      <a:r>
                        <a:rPr lang="en-US" sz="1300" b="1" i="1" dirty="0" smtClean="0">
                          <a:solidFill>
                            <a:srgbClr val="0070C0"/>
                          </a:solidFill>
                          <a:latin typeface="Times New Roman" pitchFamily="18" charset="0"/>
                          <a:cs typeface="Times New Roman" pitchFamily="18" charset="0"/>
                        </a:rPr>
                        <a:t>t</a:t>
                      </a:r>
                      <a:r>
                        <a:rPr lang="en-US" sz="1300" b="1" i="1" baseline="-25000" dirty="0" smtClean="0">
                          <a:solidFill>
                            <a:srgbClr val="0070C0"/>
                          </a:solidFill>
                          <a:latin typeface="Times New Roman" pitchFamily="18" charset="0"/>
                          <a:cs typeface="Times New Roman" pitchFamily="18" charset="0"/>
                        </a:rPr>
                        <a:t>5</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dirty="0" smtClean="0">
                          <a:solidFill>
                            <a:srgbClr val="0070C0"/>
                          </a:solidFill>
                          <a:latin typeface="Times New Roman" pitchFamily="18" charset="0"/>
                          <a:cs typeface="Times New Roman" pitchFamily="18" charset="0"/>
                        </a:rPr>
                        <a:t>a</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b</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i="1" baseline="0" dirty="0" smtClean="0">
                          <a:solidFill>
                            <a:srgbClr val="0070C0"/>
                          </a:solidFill>
                          <a:latin typeface="Times New Roman" pitchFamily="18" charset="0"/>
                          <a:cs typeface="Times New Roman" pitchFamily="18" charset="0"/>
                        </a:rPr>
                        <a:t>c</a:t>
                      </a:r>
                      <a:r>
                        <a:rPr lang="en-US" sz="1300" b="1" i="1" baseline="-25000" dirty="0" smtClean="0">
                          <a:solidFill>
                            <a:srgbClr val="0070C0"/>
                          </a:solidFill>
                          <a:latin typeface="Times New Roman" pitchFamily="18" charset="0"/>
                          <a:cs typeface="Times New Roman" pitchFamily="18" charset="0"/>
                        </a:rPr>
                        <a:t>1</a:t>
                      </a:r>
                      <a:endParaRPr lang="en-US" sz="1300" b="1" i="1" baseline="-25000"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11</a:t>
                      </a:r>
                      <a:endParaRPr lang="en-US" sz="1300" b="1" dirty="0">
                        <a:solidFill>
                          <a:srgbClr val="0070C0"/>
                        </a:solidFill>
                        <a:latin typeface="Times New Roman" pitchFamily="18" charset="0"/>
                        <a:cs typeface="Times New Roman" pitchFamily="18" charset="0"/>
                      </a:endParaRPr>
                    </a:p>
                  </a:txBody>
                  <a:tcPr marL="78166" marR="78166" marT="34290" marB="34290">
                    <a:noFill/>
                  </a:tcPr>
                </a:tc>
                <a:tc>
                  <a:txBody>
                    <a:bodyPr/>
                    <a:lstStyle/>
                    <a:p>
                      <a:pPr algn="ctr"/>
                      <a:r>
                        <a:rPr lang="en-US" sz="1300" b="1" dirty="0" smtClean="0">
                          <a:solidFill>
                            <a:srgbClr val="0070C0"/>
                          </a:solidFill>
                          <a:latin typeface="Times New Roman" pitchFamily="18" charset="0"/>
                          <a:cs typeface="Times New Roman" pitchFamily="18" charset="0"/>
                        </a:rPr>
                        <a:t>15</a:t>
                      </a:r>
                      <a:endParaRPr lang="en-US" sz="1300" b="1" dirty="0">
                        <a:solidFill>
                          <a:srgbClr val="0070C0"/>
                        </a:solidFill>
                        <a:latin typeface="Times New Roman" pitchFamily="18" charset="0"/>
                        <a:cs typeface="Times New Roman" pitchFamily="18" charset="0"/>
                      </a:endParaRPr>
                    </a:p>
                  </a:txBody>
                  <a:tcPr marL="78166" marR="78166" marT="34290" marB="34290">
                    <a:noFill/>
                  </a:tcPr>
                </a:tc>
              </a:tr>
            </a:tbl>
          </a:graphicData>
        </a:graphic>
      </p:graphicFrame>
      <p:sp>
        <p:nvSpPr>
          <p:cNvPr id="38" name="Rectangular Callout 37"/>
          <p:cNvSpPr/>
          <p:nvPr/>
        </p:nvSpPr>
        <p:spPr bwMode="auto">
          <a:xfrm>
            <a:off x="4462818" y="3542086"/>
            <a:ext cx="1689262" cy="439364"/>
          </a:xfrm>
          <a:prstGeom prst="wedgeRectCallout">
            <a:avLst>
              <a:gd name="adj1" fmla="val 40873"/>
              <a:gd name="adj2" fmla="val -180638"/>
            </a:avLst>
          </a:prstGeom>
          <a:solidFill>
            <a:srgbClr val="0064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a:solidFill>
                  <a:schemeClr val="bg1"/>
                </a:solidFill>
                <a:latin typeface="Times New Roman" pitchFamily="18" charset="0"/>
                <a:cs typeface="Times New Roman" pitchFamily="18" charset="0"/>
              </a:rPr>
              <a:t>t</a:t>
            </a:r>
            <a:r>
              <a:rPr lang="en-US" sz="1600" i="1" spc="-100" baseline="30000" dirty="0">
                <a:solidFill>
                  <a:schemeClr val="bg1"/>
                </a:solidFill>
                <a:latin typeface="Times New Roman" pitchFamily="18" charset="0"/>
                <a:cs typeface="Times New Roman" pitchFamily="18" charset="0"/>
              </a:rPr>
              <a:t>5</a:t>
            </a:r>
            <a:endParaRPr lang="en-US" sz="1600" spc="-100" dirty="0">
              <a:solidFill>
                <a:schemeClr val="bg1"/>
              </a:solidFill>
              <a:latin typeface="Times New Roman" pitchFamily="18" charset="0"/>
              <a:cs typeface="Times New Roman" pitchFamily="18" charset="0"/>
            </a:endParaRPr>
          </a:p>
        </p:txBody>
      </p:sp>
      <p:sp>
        <p:nvSpPr>
          <p:cNvPr id="39" name="Rectangular Callout 38"/>
          <p:cNvSpPr/>
          <p:nvPr/>
        </p:nvSpPr>
        <p:spPr bwMode="auto">
          <a:xfrm>
            <a:off x="4584738" y="752475"/>
            <a:ext cx="1689262" cy="491075"/>
          </a:xfrm>
          <a:prstGeom prst="wedgeRectCallout">
            <a:avLst>
              <a:gd name="adj1" fmla="val 43465"/>
              <a:gd name="adj2" fmla="val 11771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ctr">
              <a:lnSpc>
                <a:spcPct val="90000"/>
              </a:lnSpc>
              <a:spcAft>
                <a:spcPts val="675"/>
              </a:spcAft>
              <a:buSzPct val="90000"/>
              <a:defRPr/>
            </a:pPr>
            <a:r>
              <a:rPr lang="en-US" sz="2600" spc="-100" dirty="0">
                <a:solidFill>
                  <a:schemeClr val="bg1"/>
                </a:solidFill>
                <a:latin typeface="Times New Roman" pitchFamily="18" charset="0"/>
                <a:cs typeface="Times New Roman" pitchFamily="18" charset="0"/>
              </a:rPr>
              <a:t>Lattice of </a:t>
            </a:r>
            <a:r>
              <a:rPr lang="en-US" sz="2600" i="1" spc="-100" dirty="0">
                <a:solidFill>
                  <a:schemeClr val="bg1"/>
                </a:solidFill>
                <a:latin typeface="Monotype Corsiva" pitchFamily="66" charset="0"/>
                <a:cs typeface="Times New Roman" pitchFamily="18" charset="0"/>
              </a:rPr>
              <a:t>C </a:t>
            </a:r>
            <a:r>
              <a:rPr lang="en-US" sz="2600" i="1" spc="-100" baseline="30000" dirty="0" smtClean="0">
                <a:solidFill>
                  <a:schemeClr val="bg1"/>
                </a:solidFill>
                <a:latin typeface="Times New Roman" pitchFamily="18" charset="0"/>
                <a:cs typeface="Times New Roman" pitchFamily="18" charset="0"/>
              </a:rPr>
              <a:t>t</a:t>
            </a:r>
            <a:r>
              <a:rPr lang="en-US" sz="1600" i="1" spc="-100" baseline="30000" dirty="0" smtClean="0">
                <a:solidFill>
                  <a:schemeClr val="bg1"/>
                </a:solidFill>
                <a:latin typeface="Times New Roman" pitchFamily="18" charset="0"/>
                <a:cs typeface="Times New Roman" pitchFamily="18" charset="0"/>
              </a:rPr>
              <a:t>4</a:t>
            </a:r>
            <a:endParaRPr lang="en-US" sz="1600" spc="-100" dirty="0">
              <a:solidFill>
                <a:schemeClr val="bg1"/>
              </a:solidFill>
              <a:latin typeface="Times New Roman" pitchFamily="18" charset="0"/>
              <a:cs typeface="Times New Roman" pitchFamily="18" charset="0"/>
            </a:endParaRPr>
          </a:p>
        </p:txBody>
      </p:sp>
      <p:sp>
        <p:nvSpPr>
          <p:cNvPr id="40" name="TextBox 39"/>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700437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322473857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chemeClr val="tx1"/>
                </a:solidFill>
                <a:cs typeface="Mongolian Baiti" pitchFamily="66" charset="0"/>
              </a:rPr>
              <a:t>Τ</a:t>
            </a:r>
            <a:endParaRPr lang="en-US" sz="2400" b="1" dirty="0" smtClean="0">
              <a:solidFill>
                <a:schemeClr val="tx1"/>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14389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1740799102"/>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96454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3114751681"/>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78803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50550278"/>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8" name="Oval 27"/>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29" name="Oval 28"/>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0" name="Oval 29"/>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1" name="Oval 30"/>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2" name="Oval 31"/>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5" name="Straight Arrow Connector 34"/>
          <p:cNvCxnSpPr>
            <a:stCxn id="33" idx="0"/>
            <a:endCxn id="34"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36" name="Straight Arrow Connector 35"/>
          <p:cNvCxnSpPr>
            <a:stCxn id="31" idx="0"/>
            <a:endCxn id="34"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37" name="Straight Arrow Connector 36"/>
          <p:cNvCxnSpPr>
            <a:stCxn id="32" idx="0"/>
            <a:endCxn id="34"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38" name="Rectangle 37"/>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39" name="Straight Arrow Connector 38"/>
          <p:cNvCxnSpPr>
            <a:stCxn id="31" idx="4"/>
            <a:endCxn id="29"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2" idx="4"/>
            <a:endCxn id="29"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endCxn id="30"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2" name="Straight Arrow Connector 41"/>
          <p:cNvCxnSpPr>
            <a:stCxn id="32" idx="4"/>
            <a:endCxn id="28"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3" name="Straight Arrow Connector 42"/>
          <p:cNvCxnSpPr>
            <a:stCxn id="28" idx="0"/>
            <a:endCxn id="33"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0" idx="0"/>
            <a:endCxn id="33"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38" idx="0"/>
            <a:endCxn id="28"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29" idx="4"/>
            <a:endCxn id="38"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0" idx="4"/>
            <a:endCxn id="38"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4" name="Rectangle 23"/>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TextBox 2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259572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1954461837"/>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2" name="Oval 31"/>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3" name="Oval 32"/>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4" name="Oval 33"/>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5" name="Oval 34"/>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6" name="Oval 35"/>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7" name="Oval 36"/>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39" name="Straight Arrow Connector 38"/>
          <p:cNvCxnSpPr>
            <a:stCxn id="37" idx="0"/>
            <a:endCxn id="38"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0" name="Straight Arrow Connector 39"/>
          <p:cNvCxnSpPr>
            <a:stCxn id="35" idx="0"/>
            <a:endCxn id="38"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1" name="Straight Arrow Connector 40"/>
          <p:cNvCxnSpPr>
            <a:stCxn id="36" idx="0"/>
            <a:endCxn id="38"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2" name="Rectangle 41"/>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3" name="Straight Arrow Connector 42"/>
          <p:cNvCxnSpPr>
            <a:stCxn id="35" idx="4"/>
            <a:endCxn id="33"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4" name="Straight Arrow Connector 43"/>
          <p:cNvCxnSpPr>
            <a:stCxn id="36" idx="4"/>
            <a:endCxn id="33"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endCxn id="34"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36" idx="4"/>
            <a:endCxn id="32"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7" name="Straight Arrow Connector 46"/>
          <p:cNvCxnSpPr>
            <a:stCxn id="32" idx="0"/>
            <a:endCxn id="37"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8" name="Straight Arrow Connector 47"/>
          <p:cNvCxnSpPr>
            <a:stCxn id="34" idx="0"/>
            <a:endCxn id="37"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2" idx="0"/>
            <a:endCxn id="32"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stCxn id="33" idx="4"/>
            <a:endCxn id="42"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34" idx="4"/>
            <a:endCxn id="42"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Connector 52"/>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948699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215873385"/>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Oval 35"/>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9" name="Oval 38"/>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0" name="Oval 39"/>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1" name="Oval 40"/>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2" name="Oval 41"/>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3" name="Oval 42"/>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44" name="Straight Arrow Connector 43"/>
          <p:cNvCxnSpPr>
            <a:stCxn id="42" idx="0"/>
            <a:endCxn id="43"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40" idx="0"/>
            <a:endCxn id="43"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41" idx="0"/>
            <a:endCxn id="43"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7" name="Rectangle 46"/>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8" name="Straight Arrow Connector 47"/>
          <p:cNvCxnSpPr>
            <a:stCxn id="40" idx="4"/>
            <a:endCxn id="38"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1" idx="4"/>
            <a:endCxn id="38"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endCxn id="39"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41" idx="4"/>
            <a:endCxn id="36"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36" idx="0"/>
            <a:endCxn id="42"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a:stCxn id="39" idx="0"/>
            <a:endCxn id="42"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a:stCxn id="47" idx="0"/>
            <a:endCxn id="36"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stCxn id="38" idx="4"/>
            <a:endCxn id="47"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stCxn id="39" idx="4"/>
            <a:endCxn id="47"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TextBox 28"/>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4116509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Fact Checking 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47394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Brute-Force Approach</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7" name="Content Placeholder 3"/>
          <p:cNvGraphicFramePr>
            <a:graphicFrameLocks/>
          </p:cNvGraphicFramePr>
          <p:nvPr>
            <p:extLst>
              <p:ext uri="{D42A27DB-BD31-4B8C-83A1-F6EECF244321}">
                <p14:modId xmlns:p14="http://schemas.microsoft.com/office/powerpoint/2010/main" val="672644801"/>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36" name="Oval 35"/>
          <p:cNvSpPr/>
          <p:nvPr/>
        </p:nvSpPr>
        <p:spPr>
          <a:xfrm>
            <a:off x="6214625" y="247621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38" name="Oval 37"/>
          <p:cNvSpPr/>
          <p:nvPr/>
        </p:nvSpPr>
        <p:spPr>
          <a:xfrm>
            <a:off x="7738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39" name="Oval 38"/>
          <p:cNvSpPr/>
          <p:nvPr/>
        </p:nvSpPr>
        <p:spPr>
          <a:xfrm>
            <a:off x="4690625" y="247621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0" name="Oval 39"/>
          <p:cNvSpPr/>
          <p:nvPr/>
        </p:nvSpPr>
        <p:spPr>
          <a:xfrm>
            <a:off x="6214625" y="179269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1" name="Oval 40"/>
          <p:cNvSpPr/>
          <p:nvPr/>
        </p:nvSpPr>
        <p:spPr>
          <a:xfrm>
            <a:off x="7738625" y="179269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42" name="Oval 41"/>
          <p:cNvSpPr/>
          <p:nvPr/>
        </p:nvSpPr>
        <p:spPr>
          <a:xfrm>
            <a:off x="4690625" y="179269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43" name="Oval 42"/>
          <p:cNvSpPr/>
          <p:nvPr/>
        </p:nvSpPr>
        <p:spPr>
          <a:xfrm>
            <a:off x="6214625" y="104974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44" name="Straight Arrow Connector 43"/>
          <p:cNvCxnSpPr>
            <a:stCxn id="42" idx="0"/>
            <a:endCxn id="43" idx="4"/>
          </p:cNvCxnSpPr>
          <p:nvPr/>
        </p:nvCxnSpPr>
        <p:spPr>
          <a:xfrm rot="5400000" flipH="1" flipV="1">
            <a:off x="5681225" y="80209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45" name="Straight Arrow Connector 44"/>
          <p:cNvCxnSpPr>
            <a:stCxn id="40" idx="0"/>
            <a:endCxn id="43" idx="4"/>
          </p:cNvCxnSpPr>
          <p:nvPr/>
        </p:nvCxnSpPr>
        <p:spPr>
          <a:xfrm rot="5400000" flipH="1" flipV="1">
            <a:off x="6443225" y="156389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6" name="Straight Arrow Connector 45"/>
          <p:cNvCxnSpPr>
            <a:stCxn id="41" idx="0"/>
            <a:endCxn id="43" idx="4"/>
          </p:cNvCxnSpPr>
          <p:nvPr/>
        </p:nvCxnSpPr>
        <p:spPr>
          <a:xfrm rot="16200000" flipV="1">
            <a:off x="7205225" y="80209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47" name="Rectangle 46"/>
          <p:cNvSpPr/>
          <p:nvPr/>
        </p:nvSpPr>
        <p:spPr>
          <a:xfrm>
            <a:off x="6092705" y="316201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48" name="Straight Arrow Connector 47"/>
          <p:cNvCxnSpPr>
            <a:stCxn id="40" idx="4"/>
            <a:endCxn id="38" idx="0"/>
          </p:cNvCxnSpPr>
          <p:nvPr/>
        </p:nvCxnSpPr>
        <p:spPr>
          <a:xfrm rot="16200000" flipH="1">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49" name="Straight Arrow Connector 48"/>
          <p:cNvCxnSpPr>
            <a:stCxn id="41" idx="4"/>
            <a:endCxn id="38" idx="0"/>
          </p:cNvCxnSpPr>
          <p:nvPr/>
        </p:nvCxnSpPr>
        <p:spPr>
          <a:xfrm rot="5400000">
            <a:off x="7998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0" name="Straight Arrow Connector 49"/>
          <p:cNvCxnSpPr>
            <a:endCxn id="39" idx="0"/>
          </p:cNvCxnSpPr>
          <p:nvPr/>
        </p:nvCxnSpPr>
        <p:spPr>
          <a:xfrm rot="10800000" flipV="1">
            <a:off x="5147825" y="208132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1" name="Straight Arrow Connector 50"/>
          <p:cNvCxnSpPr>
            <a:stCxn id="41" idx="4"/>
            <a:endCxn id="36" idx="0"/>
          </p:cNvCxnSpPr>
          <p:nvPr/>
        </p:nvCxnSpPr>
        <p:spPr>
          <a:xfrm rot="5400000">
            <a:off x="7236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2" name="Straight Arrow Connector 51"/>
          <p:cNvCxnSpPr>
            <a:stCxn id="36" idx="0"/>
            <a:endCxn id="42" idx="4"/>
          </p:cNvCxnSpPr>
          <p:nvPr/>
        </p:nvCxnSpPr>
        <p:spPr>
          <a:xfrm rot="16200000" flipV="1">
            <a:off x="5712086" y="151647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3" name="Straight Arrow Connector 52"/>
          <p:cNvCxnSpPr>
            <a:stCxn id="39" idx="0"/>
            <a:endCxn id="42" idx="4"/>
          </p:cNvCxnSpPr>
          <p:nvPr/>
        </p:nvCxnSpPr>
        <p:spPr>
          <a:xfrm rot="5400000" flipH="1" flipV="1">
            <a:off x="4950086" y="227827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4" name="Straight Arrow Connector 53"/>
          <p:cNvCxnSpPr>
            <a:stCxn id="47" idx="0"/>
            <a:endCxn id="36" idx="4"/>
          </p:cNvCxnSpPr>
          <p:nvPr/>
        </p:nvCxnSpPr>
        <p:spPr>
          <a:xfrm rot="16200000" flipV="1">
            <a:off x="6480563" y="295550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5" name="Straight Arrow Connector 54"/>
          <p:cNvCxnSpPr>
            <a:stCxn id="38" idx="4"/>
            <a:endCxn id="47" idx="0"/>
          </p:cNvCxnSpPr>
          <p:nvPr/>
        </p:nvCxnSpPr>
        <p:spPr>
          <a:xfrm rot="5400000">
            <a:off x="7242563" y="220874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6" name="Straight Arrow Connector 55"/>
          <p:cNvCxnSpPr>
            <a:stCxn id="39" idx="4"/>
            <a:endCxn id="47" idx="0"/>
          </p:cNvCxnSpPr>
          <p:nvPr/>
        </p:nvCxnSpPr>
        <p:spPr>
          <a:xfrm rot="16200000" flipH="1">
            <a:off x="5718563" y="219350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58" name="Straight Connector 57"/>
          <p:cNvCxnSpPr/>
          <p:nvPr/>
        </p:nvCxnSpPr>
        <p:spPr>
          <a:xfrm rot="5400000" flipH="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6187825" y="179060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6187825" y="111373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a:off x="7636785" y="248836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7636785" y="248836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a:off x="7636785" y="181148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7636785" y="181148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472320" y="3306029"/>
            <a:ext cx="4788449" cy="826585"/>
          </a:xfrm>
          <a:prstGeom prst="rect">
            <a:avLst/>
          </a:prstGeom>
          <a:solidFill>
            <a:schemeClr val="accent2">
              <a:lumMod val="50000"/>
              <a:alpha val="0"/>
            </a:schemeClr>
          </a:solidFill>
          <a:ln w="222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lvl="0" algn="just">
              <a:lnSpc>
                <a:spcPct val="90000"/>
              </a:lnSpc>
              <a:spcBef>
                <a:spcPct val="0"/>
              </a:spcBef>
            </a:pPr>
            <a:r>
              <a:rPr lang="en-US" sz="2600" spc="-100" dirty="0" smtClean="0">
                <a:ln w="3175">
                  <a:noFill/>
                </a:ln>
                <a:solidFill>
                  <a:srgbClr val="FF0000"/>
                </a:solidFill>
                <a:latin typeface="Times New Roman" pitchFamily="18" charset="0"/>
                <a:cs typeface="Times New Roman" pitchFamily="18" charset="0"/>
              </a:rPr>
              <a:t>Total </a:t>
            </a:r>
            <a:r>
              <a:rPr lang="en-US" sz="2600" spc="-100" dirty="0">
                <a:ln w="3175">
                  <a:noFill/>
                </a:ln>
                <a:solidFill>
                  <a:srgbClr val="FF0000"/>
                </a:solidFill>
                <a:latin typeface="Times New Roman" pitchFamily="18" charset="0"/>
                <a:cs typeface="Times New Roman" pitchFamily="18" charset="0"/>
              </a:rPr>
              <a:t>|</a:t>
            </a:r>
            <a:r>
              <a:rPr lang="en-US" sz="2600" i="1" spc="-100" dirty="0">
                <a:ln w="3175">
                  <a:noFill/>
                </a:ln>
                <a:solidFill>
                  <a:srgbClr val="FF0000"/>
                </a:solidFill>
                <a:latin typeface="Times New Roman" pitchFamily="18" charset="0"/>
                <a:cs typeface="Times New Roman" pitchFamily="18" charset="0"/>
              </a:rPr>
              <a:t>R</a:t>
            </a:r>
            <a:r>
              <a:rPr lang="en-US" sz="2600" spc="-100" dirty="0" smtClean="0">
                <a:ln w="3175">
                  <a:noFill/>
                </a:ln>
                <a:solidFill>
                  <a:srgbClr val="FF0000"/>
                </a:solidFill>
                <a:latin typeface="Times New Roman" pitchFamily="18" charset="0"/>
                <a:cs typeface="Times New Roman" pitchFamily="18" charset="0"/>
              </a:rPr>
              <a:t>|*(2</a:t>
            </a:r>
            <a:r>
              <a:rPr lang="en-US" sz="2600" spc="-100" baseline="30000" dirty="0" smtClean="0">
                <a:ln w="3175">
                  <a:noFill/>
                </a:ln>
                <a:solidFill>
                  <a:srgbClr val="FF0000"/>
                </a:solidFill>
                <a:latin typeface="Times New Roman" pitchFamily="18" charset="0"/>
                <a:cs typeface="Times New Roman" pitchFamily="18" charset="0"/>
              </a:rPr>
              <a:t>|</a:t>
            </a:r>
            <a:r>
              <a:rPr lang="en-US" sz="2600" spc="-100" baseline="30000" dirty="0" smtClean="0">
                <a:ln w="3175">
                  <a:noFill/>
                </a:ln>
                <a:solidFill>
                  <a:srgbClr val="FF0000"/>
                </a:solidFill>
                <a:latin typeface="Monotype Corsiva" pitchFamily="66" charset="0"/>
                <a:cs typeface="Times New Roman" pitchFamily="18" charset="0"/>
              </a:rPr>
              <a:t>D</a:t>
            </a:r>
            <a:r>
              <a:rPr lang="en-US" sz="2600" spc="-100" baseline="30000" dirty="0">
                <a:ln w="3175">
                  <a:noFill/>
                </a:ln>
                <a:solidFill>
                  <a:srgbClr val="FF0000"/>
                </a:solidFill>
                <a:latin typeface="Times New Roman" pitchFamily="18" charset="0"/>
                <a:cs typeface="Times New Roman" pitchFamily="18" charset="0"/>
              </a:rPr>
              <a:t>|+|</a:t>
            </a:r>
            <a:r>
              <a:rPr lang="en-US" sz="2600" spc="-100" baseline="30000" dirty="0">
                <a:ln w="3175">
                  <a:noFill/>
                </a:ln>
                <a:solidFill>
                  <a:srgbClr val="FF0000"/>
                </a:solidFill>
                <a:latin typeface="Monotype Corsiva" pitchFamily="66" charset="0"/>
                <a:cs typeface="Times New Roman" pitchFamily="18" charset="0"/>
              </a:rPr>
              <a:t>M</a:t>
            </a:r>
            <a:r>
              <a:rPr lang="en-US" sz="2600" spc="-100" baseline="30000" dirty="0" smtClean="0">
                <a:ln w="3175">
                  <a:noFill/>
                </a:ln>
                <a:solidFill>
                  <a:srgbClr val="FF0000"/>
                </a:solidFill>
                <a:latin typeface="Times New Roman" pitchFamily="18" charset="0"/>
                <a:cs typeface="Times New Roman" pitchFamily="18" charset="0"/>
              </a:rPr>
              <a:t>|</a:t>
            </a:r>
            <a:r>
              <a:rPr lang="en-US" sz="2600" spc="-100" dirty="0" smtClean="0">
                <a:ln w="3175">
                  <a:noFill/>
                </a:ln>
                <a:solidFill>
                  <a:srgbClr val="FF0000"/>
                </a:solidFill>
                <a:latin typeface="Times New Roman" pitchFamily="18" charset="0"/>
                <a:cs typeface="Times New Roman" pitchFamily="18" charset="0"/>
              </a:rPr>
              <a:t>-1) </a:t>
            </a:r>
            <a:r>
              <a:rPr lang="en-US" sz="2600" spc="-100" dirty="0">
                <a:ln w="3175">
                  <a:noFill/>
                </a:ln>
                <a:solidFill>
                  <a:srgbClr val="FF0000"/>
                </a:solidFill>
                <a:latin typeface="Times New Roman" pitchFamily="18" charset="0"/>
                <a:cs typeface="Times New Roman" pitchFamily="18" charset="0"/>
              </a:rPr>
              <a:t>comparisons</a:t>
            </a:r>
            <a:r>
              <a:rPr lang="en-US" sz="2600" spc="-100" dirty="0" smtClean="0">
                <a:ln w="3175">
                  <a:noFill/>
                </a:ln>
                <a:solidFill>
                  <a:srgbClr val="FF0000"/>
                </a:solidFill>
                <a:latin typeface="Times New Roman" pitchFamily="18" charset="0"/>
                <a:cs typeface="Times New Roman" pitchFamily="18" charset="0"/>
              </a:rPr>
              <a:t>!</a:t>
            </a:r>
            <a:endParaRPr lang="en-US" sz="2600" spc="-100" dirty="0">
              <a:ln w="3175">
                <a:noFill/>
              </a:ln>
              <a:solidFill>
                <a:srgbClr val="FF0000"/>
              </a:solidFill>
              <a:latin typeface="Times New Roman" pitchFamily="18" charset="0"/>
              <a:cs typeface="Times New Roman" pitchFamily="18" charset="0"/>
            </a:endParaRPr>
          </a:p>
          <a:p>
            <a:pPr lvl="0" algn="just">
              <a:lnSpc>
                <a:spcPct val="90000"/>
              </a:lnSpc>
              <a:spcBef>
                <a:spcPct val="0"/>
              </a:spcBef>
            </a:pPr>
            <a:r>
              <a:rPr lang="en-US" sz="2600" spc="-100" dirty="0" smtClean="0">
                <a:ln w="3175">
                  <a:noFill/>
                </a:ln>
                <a:solidFill>
                  <a:srgbClr val="C00000"/>
                </a:solidFill>
                <a:latin typeface="Times New Roman" pitchFamily="18" charset="0"/>
                <a:cs typeface="Times New Roman" pitchFamily="18" charset="0"/>
              </a:rPr>
              <a:t>Total 16 comparisons in this case!</a:t>
            </a:r>
            <a:endParaRPr lang="en-US" sz="2600" spc="-100" dirty="0">
              <a:ln w="3175">
                <a:noFill/>
              </a:ln>
              <a:solidFill>
                <a:srgbClr val="C00000"/>
              </a:solidFill>
              <a:latin typeface="Times New Roman" pitchFamily="18" charset="0"/>
              <a:cs typeface="Times New Roman" pitchFamily="18" charset="0"/>
            </a:endParaRPr>
          </a:p>
        </p:txBody>
      </p:sp>
      <p:sp>
        <p:nvSpPr>
          <p:cNvPr id="33" name="Rectangle 32"/>
          <p:cNvSpPr/>
          <p:nvPr/>
        </p:nvSpPr>
        <p:spPr bwMode="auto">
          <a:xfrm>
            <a:off x="2920621" y="134093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TextBox 3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848540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89436" y="1085850"/>
            <a:ext cx="8363938" cy="1157240"/>
          </a:xfrm>
        </p:spPr>
        <p:txBody>
          <a:bodyPr/>
          <a:lstStyle/>
          <a:p>
            <a:pPr lvl="1">
              <a:buFont typeface="Wingdings" pitchFamily="2" charset="2"/>
              <a:buChar char="Ø"/>
            </a:pPr>
            <a:r>
              <a:rPr lang="en-US" sz="2600" dirty="0" smtClean="0">
                <a:solidFill>
                  <a:schemeClr val="accent3"/>
                </a:solidFill>
                <a:latin typeface="Times New Roman" pitchFamily="18" charset="0"/>
                <a:cs typeface="Times New Roman" pitchFamily="18" charset="0"/>
              </a:rPr>
              <a:t>Exhaustive comparison with every </a:t>
            </a:r>
            <a:r>
              <a:rPr lang="en-US" sz="2600" dirty="0" err="1" smtClean="0">
                <a:solidFill>
                  <a:srgbClr val="00B050"/>
                </a:solidFill>
                <a:latin typeface="Times New Roman" pitchFamily="18" charset="0"/>
                <a:cs typeface="Times New Roman" pitchFamily="18" charset="0"/>
              </a:rPr>
              <a:t>tuple</a:t>
            </a:r>
            <a:endParaRPr lang="en-US" sz="2600" dirty="0" smtClean="0">
              <a:solidFill>
                <a:srgbClr val="00B050"/>
              </a:solidFill>
              <a:latin typeface="Times New Roman" pitchFamily="18" charset="0"/>
              <a:cs typeface="Times New Roman" pitchFamily="18" charset="0"/>
            </a:endParaRPr>
          </a:p>
          <a:p>
            <a:pPr lvl="4">
              <a:buFont typeface="Wingdings" pitchFamily="2" charset="2"/>
              <a:buChar char="Ø"/>
            </a:pPr>
            <a:r>
              <a:rPr lang="en-US" sz="2600" dirty="0" smtClean="0">
                <a:solidFill>
                  <a:schemeClr val="accent3"/>
                </a:solidFill>
                <a:latin typeface="Times New Roman" pitchFamily="18" charset="0"/>
                <a:cs typeface="Times New Roman" pitchFamily="18" charset="0"/>
              </a:rPr>
              <a:t>Under every </a:t>
            </a:r>
            <a:r>
              <a:rPr lang="en-US" sz="2600" dirty="0" smtClean="0">
                <a:solidFill>
                  <a:srgbClr val="00B050"/>
                </a:solidFill>
                <a:latin typeface="Times New Roman" pitchFamily="18" charset="0"/>
                <a:cs typeface="Times New Roman" pitchFamily="18" charset="0"/>
              </a:rPr>
              <a:t>constraint</a:t>
            </a:r>
          </a:p>
          <a:p>
            <a:pPr lvl="4">
              <a:buFont typeface="Wingdings" pitchFamily="2" charset="2"/>
              <a:buChar char="Ø"/>
            </a:pPr>
            <a:r>
              <a:rPr lang="en-US" sz="2600" dirty="0" smtClean="0">
                <a:solidFill>
                  <a:schemeClr val="accent3"/>
                </a:solidFill>
                <a:latin typeface="Times New Roman" pitchFamily="18" charset="0"/>
                <a:cs typeface="Times New Roman" pitchFamily="18" charset="0"/>
              </a:rPr>
              <a:t>Over every </a:t>
            </a:r>
            <a:r>
              <a:rPr lang="en-US" sz="2600" dirty="0" smtClean="0">
                <a:solidFill>
                  <a:srgbClr val="00B050"/>
                </a:solidFill>
                <a:latin typeface="Times New Roman" pitchFamily="18" charset="0"/>
                <a:cs typeface="Times New Roman" pitchFamily="18" charset="0"/>
              </a:rPr>
              <a:t>measure subspace</a:t>
            </a: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21078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477328"/>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Exhaustive comparison with every </a:t>
            </a:r>
            <a:r>
              <a:rPr lang="en-US" sz="2400" dirty="0" err="1" smtClean="0">
                <a:solidFill>
                  <a:srgbClr val="00B050"/>
                </a:solidFill>
                <a:latin typeface="Times New Roman" pitchFamily="18" charset="0"/>
                <a:cs typeface="Times New Roman" pitchFamily="18" charset="0"/>
              </a:rPr>
              <a:t>tuple</a:t>
            </a:r>
            <a:endParaRPr lang="en-US" sz="2400" dirty="0" smtClean="0">
              <a:solidFill>
                <a:srgbClr val="00B050"/>
              </a:solidFill>
              <a:latin typeface="Times New Roman" pitchFamily="18" charset="0"/>
              <a:cs typeface="Times New Roman" pitchFamily="18" charset="0"/>
            </a:endParaRP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Tuple reduction</a:t>
            </a:r>
          </a:p>
          <a:p>
            <a:pPr lvl="2">
              <a:buFont typeface="Wingdings" pitchFamily="2" charset="2"/>
              <a:buChar char="§"/>
            </a:pPr>
            <a:r>
              <a:rPr lang="en-US" sz="2400" dirty="0">
                <a:latin typeface="Times New Roman" pitchFamily="18" charset="0"/>
                <a:cs typeface="Times New Roman" pitchFamily="18" charset="0"/>
              </a:rPr>
              <a:t>Comparison with skyline tuples is enough</a:t>
            </a:r>
          </a:p>
          <a:p>
            <a:pPr lvl="2">
              <a:buFont typeface="Wingdings" pitchFamily="2" charset="2"/>
              <a:buChar char="§"/>
            </a:pP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4</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3</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5</a:t>
            </a:r>
            <a:r>
              <a:rPr lang="en-US" sz="2400" dirty="0" smtClean="0">
                <a:latin typeface="Times New Roman" pitchFamily="18" charset="0"/>
                <a:cs typeface="Times New Roman" pitchFamily="18" charset="0"/>
              </a:rPr>
              <a:t> =&gt; </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4</a:t>
            </a:r>
            <a:r>
              <a:rPr lang="en-US" sz="2400" dirty="0" smtClean="0"/>
              <a:t>≻</a:t>
            </a:r>
            <a:r>
              <a:rPr lang="en-US" sz="2400" baseline="-25000" dirty="0" smtClean="0">
                <a:latin typeface="Times New Roman" pitchFamily="18" charset="0"/>
                <a:cs typeface="Times New Roman" pitchFamily="18" charset="0"/>
              </a:rPr>
              <a:t>{</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1</a:t>
            </a:r>
            <a:r>
              <a:rPr lang="en-US" sz="2400" i="1" baseline="-25000" dirty="0" smtClean="0">
                <a:latin typeface="Times New Roman" pitchFamily="18" charset="0"/>
                <a:cs typeface="Times New Roman" pitchFamily="18" charset="0"/>
              </a:rPr>
              <a:t>,m</a:t>
            </a:r>
            <a:r>
              <a:rPr lang="en-US" i="1" baseline="-75000" dirty="0" smtClean="0">
                <a:latin typeface="Times New Roman" pitchFamily="18" charset="0"/>
                <a:cs typeface="Times New Roman" pitchFamily="18" charset="0"/>
              </a:rPr>
              <a:t>2</a:t>
            </a:r>
            <a:r>
              <a:rPr lang="en-US" sz="2400" baseline="-25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t</a:t>
            </a:r>
            <a:r>
              <a:rPr lang="en-US" sz="2400" i="1" baseline="-25000" dirty="0" smtClean="0">
                <a:latin typeface="Times New Roman" pitchFamily="18" charset="0"/>
                <a:cs typeface="Times New Roman" pitchFamily="18" charset="0"/>
              </a:rPr>
              <a:t>5</a:t>
            </a:r>
            <a:endParaRPr lang="en-US" sz="2400" dirty="0" smtClean="0">
              <a:latin typeface="Times New Roman" pitchFamily="18" charset="0"/>
              <a:cs typeface="Times New Roman" pitchFamily="18"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80952128"/>
              </p:ext>
            </p:extLst>
          </p:nvPr>
        </p:nvGraphicFramePr>
        <p:xfrm>
          <a:off x="1125951" y="2385233"/>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1</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d</a:t>
                      </a:r>
                      <a:r>
                        <a:rPr lang="en-US" sz="1300" b="1" i="1" baseline="-25000" dirty="0" smtClean="0">
                          <a:solidFill>
                            <a:schemeClr val="bg1"/>
                          </a:solidFill>
                          <a:latin typeface="Times New Roman" pitchFamily="18" charset="0"/>
                          <a:cs typeface="Times New Roman" pitchFamily="18" charset="0"/>
                        </a:rPr>
                        <a:t>3</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chemeClr val="bg1"/>
                          </a:solidFill>
                          <a:latin typeface="Times New Roman" pitchFamily="18" charset="0"/>
                          <a:cs typeface="Times New Roman" pitchFamily="18" charset="0"/>
                        </a:rPr>
                        <a:t>t</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b</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10</a:t>
                      </a:r>
                      <a:endParaRPr lang="en-US" sz="13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solidFill>
                            <a:schemeClr val="bg1"/>
                          </a:solidFill>
                          <a:latin typeface="Times New Roman" pitchFamily="18" charset="0"/>
                          <a:cs typeface="Times New Roman" pitchFamily="18" charset="0"/>
                        </a:rPr>
                        <a:t>a</a:t>
                      </a:r>
                      <a:r>
                        <a:rPr lang="en-US" sz="1300" i="1" baseline="-25000" dirty="0" smtClean="0">
                          <a:solidFill>
                            <a:schemeClr val="bg1"/>
                          </a:solidFill>
                          <a:latin typeface="Times New Roman" pitchFamily="18" charset="0"/>
                          <a:cs typeface="Times New Roman" pitchFamily="18" charset="0"/>
                        </a:rPr>
                        <a:t>2</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solidFill>
                            <a:schemeClr val="bg1"/>
                          </a:solidFill>
                          <a:latin typeface="Times New Roman" pitchFamily="18" charset="0"/>
                          <a:cs typeface="Times New Roman" pitchFamily="18" charset="0"/>
                        </a:rPr>
                        <a:t>c</a:t>
                      </a:r>
                      <a:r>
                        <a:rPr lang="en-US" sz="1300" i="1" baseline="-25000" dirty="0" smtClean="0">
                          <a:solidFill>
                            <a:schemeClr val="bg1"/>
                          </a:solidFill>
                          <a:latin typeface="Times New Roman" pitchFamily="18" charset="0"/>
                          <a:cs typeface="Times New Roman" pitchFamily="18" charset="0"/>
                        </a:rPr>
                        <a:t>1</a:t>
                      </a:r>
                      <a:endParaRPr lang="en-US" sz="1300" i="1" baseline="-250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20</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solidFill>
                            <a:schemeClr val="bg1">
                              <a:lumMod val="75000"/>
                            </a:schemeClr>
                          </a:solidFill>
                          <a:latin typeface="Times New Roman" pitchFamily="18" charset="0"/>
                          <a:cs typeface="Times New Roman" pitchFamily="18" charset="0"/>
                        </a:rPr>
                        <a:t>a</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solidFill>
                            <a:schemeClr val="bg1">
                              <a:lumMod val="75000"/>
                            </a:schemeClr>
                          </a:solidFill>
                          <a:latin typeface="Times New Roman" pitchFamily="18" charset="0"/>
                          <a:cs typeface="Times New Roman" pitchFamily="18" charset="0"/>
                        </a:rPr>
                        <a:t>c</a:t>
                      </a:r>
                      <a:r>
                        <a:rPr lang="en-US" sz="1300" i="1" baseline="-25000" dirty="0" smtClean="0">
                          <a:solidFill>
                            <a:schemeClr val="bg1">
                              <a:lumMod val="75000"/>
                            </a:schemeClr>
                          </a:solidFill>
                          <a:latin typeface="Times New Roman" pitchFamily="18" charset="0"/>
                          <a:cs typeface="Times New Roman" pitchFamily="18" charset="0"/>
                        </a:rPr>
                        <a:t>1</a:t>
                      </a:r>
                      <a:endParaRPr lang="en-US" sz="1300" b="1" i="1" baseline="-25000"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Rectangle 4"/>
          <p:cNvSpPr/>
          <p:nvPr/>
        </p:nvSpPr>
        <p:spPr bwMode="auto">
          <a:xfrm>
            <a:off x="2115395" y="2306378"/>
            <a:ext cx="941695" cy="1821529"/>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643745" y="2306378"/>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TextBox 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040986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Under every</a:t>
            </a:r>
            <a:r>
              <a:rPr lang="en-US" sz="2400" dirty="0" smtClean="0">
                <a:solidFill>
                  <a:srgbClr val="00B050"/>
                </a:solidFill>
                <a:latin typeface="Times New Roman" pitchFamily="18" charset="0"/>
                <a:cs typeface="Times New Roman" pitchFamily="18" charset="0"/>
              </a:rPr>
              <a:t> constraint</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Constraint pruning</a:t>
            </a:r>
          </a:p>
          <a:p>
            <a:pPr lvl="2">
              <a:buFont typeface="Wingdings" pitchFamily="2" charset="2"/>
              <a:buChar char="§"/>
            </a:pPr>
            <a:r>
              <a:rPr lang="en-US" sz="2400" dirty="0" smtClean="0">
                <a:latin typeface="Times New Roman" panose="02020603050405020304" pitchFamily="18" charset="0"/>
                <a:cs typeface="Times New Roman" panose="02020603050405020304" pitchFamily="18" charset="0"/>
              </a:rPr>
              <a:t>In </a:t>
            </a:r>
            <a:r>
              <a:rPr lang="en-US" sz="2400" i="1" dirty="0" smtClean="0">
                <a:latin typeface="Monotype Corsiva" pitchFamily="66" charset="0"/>
                <a:cs typeface="Times New Roman" pitchFamily="18" charset="0"/>
              </a:rPr>
              <a:t>C </a:t>
            </a:r>
            <a:r>
              <a:rPr lang="en-US" sz="2400" i="1" baseline="30000" dirty="0" err="1" smtClean="0">
                <a:latin typeface="Times New Roman" pitchFamily="18" charset="0"/>
                <a:cs typeface="Times New Roman" pitchFamily="18" charset="0"/>
              </a:rPr>
              <a:t>t,t</a:t>
            </a:r>
            <a:r>
              <a:rPr lang="en-US" sz="2400" i="1" baseline="30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one comparison on </a:t>
            </a:r>
            <a:r>
              <a:rPr lang="en-US" sz="2400" i="1" dirty="0" smtClean="0">
                <a:latin typeface="Times New Roman" pitchFamily="18" charset="0"/>
                <a:cs typeface="Times New Roman" pitchFamily="18" charset="0"/>
              </a:rPr>
              <a:t>t</a:t>
            </a:r>
            <a:r>
              <a:rPr lang="en-US" sz="2400" dirty="0" smtClean="0">
                <a:latin typeface="Times New Roman" pitchFamily="18" charset="0"/>
                <a:cs typeface="Times New Roman" pitchFamily="18" charset="0"/>
              </a:rPr>
              <a:t> and </a:t>
            </a:r>
            <a:r>
              <a:rPr lang="en-US" sz="2400" i="1" dirty="0" smtClean="0">
                <a:latin typeface="Times New Roman" pitchFamily="18" charset="0"/>
                <a:cs typeface="Times New Roman" pitchFamily="18" charset="0"/>
              </a:rPr>
              <a:t>t'</a:t>
            </a:r>
            <a:r>
              <a:rPr lang="en-US" sz="2400" dirty="0" smtClean="0">
                <a:latin typeface="Times New Roman" pitchFamily="18" charset="0"/>
                <a:cs typeface="Times New Roman" pitchFamily="18" charset="0"/>
              </a:rPr>
              <a:t> is enough</a:t>
            </a:r>
          </a:p>
        </p:txBody>
      </p:sp>
      <p:graphicFrame>
        <p:nvGraphicFramePr>
          <p:cNvPr id="4" name="Content Placeholder 3"/>
          <p:cNvGraphicFramePr>
            <a:graphicFrameLocks/>
          </p:cNvGraphicFramePr>
          <p:nvPr>
            <p:extLst>
              <p:ext uri="{D42A27DB-BD31-4B8C-83A1-F6EECF244321}">
                <p14:modId xmlns:p14="http://schemas.microsoft.com/office/powerpoint/2010/main" val="874988067"/>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6" name="Rectangle 25"/>
          <p:cNvSpPr/>
          <p:nvPr/>
        </p:nvSpPr>
        <p:spPr bwMode="auto">
          <a:xfrm>
            <a:off x="3162079" y="2195321"/>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TextBox 2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28969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Under every</a:t>
            </a:r>
            <a:r>
              <a:rPr lang="en-US" sz="2400" dirty="0" smtClean="0">
                <a:solidFill>
                  <a:srgbClr val="00B050"/>
                </a:solidFill>
                <a:latin typeface="Times New Roman" pitchFamily="18" charset="0"/>
                <a:cs typeface="Times New Roman" pitchFamily="18" charset="0"/>
              </a:rPr>
              <a:t> constraint</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Constraint pruning</a:t>
            </a:r>
          </a:p>
          <a:p>
            <a:pPr lvl="2">
              <a:buFont typeface="Wingdings" pitchFamily="2" charset="2"/>
              <a:buChar char="§"/>
            </a:pPr>
            <a:r>
              <a:rPr lang="en-US" sz="2400" dirty="0">
                <a:latin typeface="Times New Roman" panose="02020603050405020304" pitchFamily="18" charset="0"/>
                <a:cs typeface="Times New Roman" panose="02020603050405020304" pitchFamily="18" charset="0"/>
              </a:rPr>
              <a:t>In </a:t>
            </a:r>
            <a:r>
              <a:rPr lang="en-US" sz="2400" i="1" dirty="0">
                <a:latin typeface="Monotype Corsiva" pitchFamily="66" charset="0"/>
                <a:cs typeface="Times New Roman" pitchFamily="18" charset="0"/>
              </a:rPr>
              <a:t>C </a:t>
            </a:r>
            <a:r>
              <a:rPr lang="en-US" sz="2400" i="1" baseline="30000" dirty="0" err="1">
                <a:latin typeface="Times New Roman" pitchFamily="18" charset="0"/>
                <a:cs typeface="Times New Roman" pitchFamily="18" charset="0"/>
              </a:rPr>
              <a:t>t,t</a:t>
            </a:r>
            <a:r>
              <a:rPr lang="en-US" sz="2400" i="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one comparison on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and </a:t>
            </a:r>
            <a:r>
              <a:rPr lang="en-US" sz="2400" i="1" dirty="0">
                <a:latin typeface="Times New Roman" pitchFamily="18" charset="0"/>
                <a:cs typeface="Times New Roman" pitchFamily="18" charset="0"/>
              </a:rPr>
              <a:t>t'</a:t>
            </a:r>
            <a:r>
              <a:rPr lang="en-US" sz="2400" dirty="0">
                <a:latin typeface="Times New Roman" pitchFamily="18" charset="0"/>
                <a:cs typeface="Times New Roman" pitchFamily="18" charset="0"/>
              </a:rPr>
              <a:t> is enough</a:t>
            </a:r>
          </a:p>
        </p:txBody>
      </p:sp>
      <p:graphicFrame>
        <p:nvGraphicFramePr>
          <p:cNvPr id="4" name="Content Placeholder 3"/>
          <p:cNvGraphicFramePr>
            <a:graphicFrameLocks/>
          </p:cNvGraphicFramePr>
          <p:nvPr>
            <p:extLst>
              <p:ext uri="{D42A27DB-BD31-4B8C-83A1-F6EECF244321}">
                <p14:modId xmlns:p14="http://schemas.microsoft.com/office/powerpoint/2010/main" val="3320131317"/>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endParaRPr lang="en-US" sz="2400" b="1" dirty="0" smtClean="0">
              <a:solidFill>
                <a:schemeClr val="tx1"/>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chemeClr val="tx1"/>
                </a:solidFill>
                <a:latin typeface="Times New Roman" pitchFamily="18" charset="0"/>
                <a:cs typeface="Times New Roman" pitchFamily="18" charset="0"/>
              </a:rPr>
              <a:t>a</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,b</a:t>
            </a:r>
            <a:r>
              <a:rPr lang="en-US" sz="2400" b="1" baseline="-25000" dirty="0" smtClean="0">
                <a:solidFill>
                  <a:schemeClr val="tx1"/>
                </a:solidFill>
                <a:latin typeface="Times New Roman" pitchFamily="18" charset="0"/>
                <a:cs typeface="Times New Roman" pitchFamily="18" charset="0"/>
              </a:rPr>
              <a:t>1</a:t>
            </a:r>
            <a:r>
              <a:rPr lang="en-US" sz="2400" b="1" dirty="0" smtClean="0">
                <a:solidFill>
                  <a:schemeClr val="tx1"/>
                </a:solidFill>
                <a:latin typeface="Times New Roman" pitchFamily="18" charset="0"/>
                <a:cs typeface="Times New Roman" pitchFamily="18" charset="0"/>
              </a:rPr>
              <a:t>,c</a:t>
            </a:r>
            <a:r>
              <a:rPr lang="en-US" sz="2400" b="1" baseline="-25000" dirty="0" smtClean="0">
                <a:solidFill>
                  <a:schemeClr val="tx1"/>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3162079" y="2194502"/>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TextBox 34"/>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059948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Over every </a:t>
            </a:r>
            <a:r>
              <a:rPr lang="en-US" sz="2400" dirty="0" smtClean="0">
                <a:solidFill>
                  <a:srgbClr val="00B050"/>
                </a:solidFill>
                <a:latin typeface="Times New Roman" pitchFamily="18" charset="0"/>
                <a:cs typeface="Times New Roman" pitchFamily="18" charset="0"/>
              </a:rPr>
              <a:t>measure subspace</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Sharing computation across measure subspaces</a:t>
            </a:r>
          </a:p>
          <a:p>
            <a:pPr lvl="2">
              <a:buFont typeface="Wingdings" pitchFamily="2" charset="2"/>
              <a:buChar char="§"/>
            </a:pPr>
            <a:r>
              <a:rPr lang="en-US" sz="2400" dirty="0" smtClean="0">
                <a:latin typeface="Times New Roman" pitchFamily="18" charset="0"/>
                <a:cs typeface="Times New Roman" pitchFamily="18" charset="0"/>
              </a:rPr>
              <a:t>Reusing computations on full space in subspaces</a:t>
            </a:r>
          </a:p>
        </p:txBody>
      </p:sp>
      <p:graphicFrame>
        <p:nvGraphicFramePr>
          <p:cNvPr id="4" name="Content Placeholder 3"/>
          <p:cNvGraphicFramePr>
            <a:graphicFrameLocks/>
          </p:cNvGraphicFramePr>
          <p:nvPr>
            <p:extLst>
              <p:ext uri="{D42A27DB-BD31-4B8C-83A1-F6EECF244321}">
                <p14:modId xmlns:p14="http://schemas.microsoft.com/office/powerpoint/2010/main" val="1341748648"/>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6" name="Oval 5"/>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 name="Oval 8"/>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2" name="Oval 11"/>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26" name="Rectangle 25"/>
          <p:cNvSpPr/>
          <p:nvPr/>
        </p:nvSpPr>
        <p:spPr bwMode="auto">
          <a:xfrm>
            <a:off x="3162079" y="2190794"/>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TextBox 26"/>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935013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Challenges and Ideas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107996"/>
          </a:xfrm>
          <a:prstGeom prst="rect">
            <a:avLst/>
          </a:prstGeom>
        </p:spPr>
        <p:txBody>
          <a:bodyPr vert="horz" wrap="square" lIns="0" tIns="0" rIns="0" bIns="0" rtlCol="0">
            <a:spAutoFit/>
          </a:bodyPr>
          <a:lstStyle/>
          <a:p>
            <a:pPr>
              <a:buFont typeface="Wingdings" pitchFamily="2" charset="2"/>
              <a:buChar char="Ø"/>
            </a:pPr>
            <a:r>
              <a:rPr lang="en-US" sz="2400" dirty="0" smtClean="0">
                <a:solidFill>
                  <a:srgbClr val="F58026"/>
                </a:solidFill>
                <a:latin typeface="Times New Roman" pitchFamily="18" charset="0"/>
                <a:cs typeface="Times New Roman" pitchFamily="18" charset="0"/>
              </a:rPr>
              <a:t>Over every </a:t>
            </a:r>
            <a:r>
              <a:rPr lang="en-US" sz="2400" dirty="0" smtClean="0">
                <a:solidFill>
                  <a:srgbClr val="00B050"/>
                </a:solidFill>
                <a:latin typeface="Times New Roman" pitchFamily="18" charset="0"/>
                <a:cs typeface="Times New Roman" pitchFamily="18" charset="0"/>
              </a:rPr>
              <a:t>measure subspace</a:t>
            </a:r>
          </a:p>
          <a:p>
            <a:pPr lvl="1">
              <a:buFont typeface="Wingdings" pitchFamily="2" charset="2"/>
              <a:buChar char="ü"/>
            </a:pPr>
            <a:r>
              <a:rPr lang="en-US" sz="2400" dirty="0" smtClean="0">
                <a:solidFill>
                  <a:srgbClr val="C00000"/>
                </a:solidFill>
                <a:latin typeface="Times New Roman" pitchFamily="18" charset="0"/>
                <a:cs typeface="Times New Roman" pitchFamily="18" charset="0"/>
              </a:rPr>
              <a:t>Sharing computation across measure subspaces</a:t>
            </a:r>
          </a:p>
          <a:p>
            <a:pPr lvl="2">
              <a:buFont typeface="Wingdings" pitchFamily="2" charset="2"/>
              <a:buChar char="§"/>
            </a:pPr>
            <a:r>
              <a:rPr lang="en-US" sz="2400" dirty="0" smtClean="0">
                <a:latin typeface="Times New Roman" pitchFamily="18" charset="0"/>
                <a:cs typeface="Times New Roman" pitchFamily="18" charset="0"/>
              </a:rPr>
              <a:t>Reusing computations on full space in subspaces</a:t>
            </a:r>
          </a:p>
        </p:txBody>
      </p:sp>
      <p:graphicFrame>
        <p:nvGraphicFramePr>
          <p:cNvPr id="4" name="Content Placeholder 3"/>
          <p:cNvGraphicFramePr>
            <a:graphicFrameLocks/>
          </p:cNvGraphicFramePr>
          <p:nvPr>
            <p:extLst>
              <p:ext uri="{D42A27DB-BD31-4B8C-83A1-F6EECF244321}">
                <p14:modId xmlns:p14="http://schemas.microsoft.com/office/powerpoint/2010/main" val="498765674"/>
              </p:ext>
            </p:extLst>
          </p:nvPr>
        </p:nvGraphicFramePr>
        <p:xfrm>
          <a:off x="675567" y="2249300"/>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solidFill>
                            <a:schemeClr val="bg1"/>
                          </a:solidFill>
                          <a:latin typeface="Times New Roman" pitchFamily="18" charset="0"/>
                          <a:cs typeface="Times New Roman" pitchFamily="18" charset="0"/>
                        </a:rPr>
                        <a:t>m</a:t>
                      </a:r>
                      <a:r>
                        <a:rPr lang="en-US" sz="1300" b="1" i="1" baseline="-25000" dirty="0" smtClean="0">
                          <a:solidFill>
                            <a:schemeClr val="bg1"/>
                          </a:solidFill>
                          <a:latin typeface="Times New Roman" pitchFamily="18" charset="0"/>
                          <a:cs typeface="Times New Roman" pitchFamily="18" charset="0"/>
                        </a:rPr>
                        <a:t>2</a:t>
                      </a:r>
                      <a:endParaRPr lang="en-US" sz="1300" b="1" i="1" baseline="-250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solidFill>
                            <a:schemeClr val="bg1"/>
                          </a:solidFill>
                          <a:latin typeface="Times New Roman" pitchFamily="18" charset="0"/>
                          <a:cs typeface="Times New Roman" pitchFamily="18" charset="0"/>
                        </a:rPr>
                        <a:t>15</a:t>
                      </a:r>
                      <a:endParaRPr lang="en-US" sz="1300" dirty="0">
                        <a:solidFill>
                          <a:schemeClr val="bg1"/>
                        </a:solidFill>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a:t>
                      </a:r>
                      <a:r>
                        <a:rPr lang="en-US" sz="1300" i="1" baseline="-250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i="1" baseline="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c</a:t>
                      </a:r>
                      <a:r>
                        <a:rPr lang="en-US" sz="1300" i="1" baseline="-2500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en-US" sz="1300" i="1" baseline="-250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en-US" sz="13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78166" marR="78166" marT="34290" marB="34290">
                    <a:solidFill>
                      <a:schemeClr val="accent1">
                        <a:lumMod val="40000"/>
                        <a:lumOff val="60000"/>
                      </a:schemeClr>
                    </a:solidFill>
                  </a:tcPr>
                </a:tc>
                <a:tc>
                  <a:txBody>
                    <a:bodyPr/>
                    <a:lstStyle/>
                    <a:p>
                      <a:pPr algn="ctr"/>
                      <a:r>
                        <a:rPr lang="en-US" sz="1300" dirty="0" smtClean="0">
                          <a:solidFill>
                            <a:schemeClr val="accent1">
                              <a:lumMod val="40000"/>
                              <a:lumOff val="60000"/>
                            </a:schemeClr>
                          </a:solidFill>
                          <a:latin typeface="Times New Roman" pitchFamily="18" charset="0"/>
                          <a:cs typeface="Times New Roman" pitchFamily="18" charset="0"/>
                        </a:rPr>
                        <a:t>10</a:t>
                      </a:r>
                      <a:endParaRPr lang="en-US" sz="1300" dirty="0">
                        <a:solidFill>
                          <a:schemeClr val="accent1">
                            <a:lumMod val="40000"/>
                            <a:lumOff val="60000"/>
                          </a:schemeClr>
                        </a:solidFill>
                        <a:latin typeface="Times New Roman" pitchFamily="18" charset="0"/>
                        <a:cs typeface="Times New Roman" pitchFamily="18" charset="0"/>
                      </a:endParaRPr>
                    </a:p>
                  </a:txBody>
                  <a:tcPr marL="78166" marR="78166" marT="34290" marB="34290">
                    <a:solidFill>
                      <a:schemeClr val="accent1">
                        <a:lumMod val="40000"/>
                        <a:lumOff val="6000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no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noFill/>
                  </a:tcPr>
                </a:tc>
                <a:tc>
                  <a:txBody>
                    <a:bodyPr/>
                    <a:lstStyle/>
                    <a:p>
                      <a:pPr algn="ctr"/>
                      <a:r>
                        <a:rPr lang="en-US" sz="1300" dirty="0" smtClean="0">
                          <a:solidFill>
                            <a:schemeClr val="bg1"/>
                          </a:solidFill>
                          <a:latin typeface="Times New Roman" pitchFamily="18" charset="0"/>
                          <a:cs typeface="Times New Roman" pitchFamily="18" charset="0"/>
                        </a:rPr>
                        <a:t>17</a:t>
                      </a:r>
                      <a:endParaRPr lang="en-US" sz="1300" dirty="0">
                        <a:solidFill>
                          <a:schemeClr val="bg1"/>
                        </a:solidFill>
                        <a:latin typeface="Times New Roman" pitchFamily="18" charset="0"/>
                        <a:cs typeface="Times New Roman" pitchFamily="18" charset="0"/>
                      </a:endParaRPr>
                    </a:p>
                  </a:txBody>
                  <a:tcPr marL="78166" marR="78166" marT="34290" marB="34290">
                    <a:no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c>
                  <a:txBody>
                    <a:bodyPr/>
                    <a:lstStyle/>
                    <a:p>
                      <a:pPr algn="ctr"/>
                      <a:r>
                        <a:rPr lang="en-US" sz="1300" dirty="0" smtClean="0">
                          <a:solidFill>
                            <a:schemeClr val="bg1"/>
                          </a:solidFill>
                          <a:latin typeface="Times New Roman" pitchFamily="18" charset="0"/>
                          <a:cs typeface="Times New Roman" pitchFamily="18" charset="0"/>
                        </a:rPr>
                        <a:t>20</a:t>
                      </a:r>
                      <a:endParaRPr lang="en-US" sz="1300" dirty="0">
                        <a:solidFill>
                          <a:schemeClr val="bg1"/>
                        </a:solidFill>
                        <a:latin typeface="Times New Roman" pitchFamily="18" charset="0"/>
                        <a:cs typeface="Times New Roman" pitchFamily="18" charset="0"/>
                      </a:endParaRPr>
                    </a:p>
                  </a:txBody>
                  <a:tcPr marL="78166" marR="78166" marT="34290" marB="34290">
                    <a:solidFill>
                      <a:schemeClr val="accent1">
                        <a:lumMod val="40000"/>
                        <a:lumOff val="60000"/>
                        <a:alpha val="0"/>
                      </a:schemeClr>
                    </a:solidFill>
                  </a:tcPr>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solidFill>
                            <a:schemeClr val="bg1">
                              <a:lumMod val="75000"/>
                            </a:schemeClr>
                          </a:solidFill>
                          <a:latin typeface="Times New Roman" pitchFamily="18" charset="0"/>
                          <a:cs typeface="Times New Roman" pitchFamily="18" charset="0"/>
                        </a:rPr>
                        <a:t>15</a:t>
                      </a:r>
                      <a:endParaRPr lang="en-US" sz="1300" b="1" dirty="0">
                        <a:solidFill>
                          <a:schemeClr val="bg1">
                            <a:lumMod val="75000"/>
                          </a:schemeClr>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5" name="Oval 4"/>
          <p:cNvSpPr/>
          <p:nvPr/>
        </p:nvSpPr>
        <p:spPr>
          <a:xfrm>
            <a:off x="6432993"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6" name="Oval 5"/>
          <p:cNvSpPr/>
          <p:nvPr/>
        </p:nvSpPr>
        <p:spPr>
          <a:xfrm>
            <a:off x="7956993"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7" name="Oval 6"/>
          <p:cNvSpPr/>
          <p:nvPr/>
        </p:nvSpPr>
        <p:spPr>
          <a:xfrm>
            <a:off x="4908993"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9" name="Oval 8"/>
          <p:cNvSpPr/>
          <p:nvPr/>
        </p:nvSpPr>
        <p:spPr>
          <a:xfrm>
            <a:off x="6432993"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0" name="Oval 9"/>
          <p:cNvSpPr/>
          <p:nvPr/>
        </p:nvSpPr>
        <p:spPr>
          <a:xfrm>
            <a:off x="7956993"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1" name="Oval 10"/>
          <p:cNvSpPr/>
          <p:nvPr/>
        </p:nvSpPr>
        <p:spPr>
          <a:xfrm>
            <a:off x="4908993"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endParaRPr lang="en-US" sz="2400" b="1" dirty="0" smtClean="0">
              <a:solidFill>
                <a:srgbClr val="C00000"/>
              </a:solidFill>
              <a:latin typeface="Times New Roman" pitchFamily="18" charset="0"/>
              <a:cs typeface="Times New Roman" pitchFamily="18" charset="0"/>
            </a:endParaRPr>
          </a:p>
        </p:txBody>
      </p:sp>
      <p:sp>
        <p:nvSpPr>
          <p:cNvPr id="12" name="Oval 11"/>
          <p:cNvSpPr/>
          <p:nvPr/>
        </p:nvSpPr>
        <p:spPr>
          <a:xfrm>
            <a:off x="6432993"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400" b="1" dirty="0" smtClean="0">
                <a:solidFill>
                  <a:srgbClr val="C00000"/>
                </a:solidFill>
                <a:cs typeface="Mongolian Baiti" pitchFamily="66" charset="0"/>
              </a:rPr>
              <a:t>Τ</a:t>
            </a:r>
            <a:endParaRPr lang="en-US" sz="2400" b="1" dirty="0" smtClean="0">
              <a:solidFill>
                <a:srgbClr val="C00000"/>
              </a:solidFill>
              <a:cs typeface="Mongolian Baiti" pitchFamily="66" charset="0"/>
            </a:endParaRPr>
          </a:p>
        </p:txBody>
      </p:sp>
      <p:cxnSp>
        <p:nvCxnSpPr>
          <p:cNvPr id="13" name="Straight Arrow Connector 12"/>
          <p:cNvCxnSpPr>
            <a:stCxn id="11" idx="0"/>
            <a:endCxn id="12" idx="4"/>
          </p:cNvCxnSpPr>
          <p:nvPr/>
        </p:nvCxnSpPr>
        <p:spPr>
          <a:xfrm rot="5400000" flipH="1" flipV="1">
            <a:off x="5899593"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0"/>
            <a:endCxn id="12" idx="4"/>
          </p:cNvCxnSpPr>
          <p:nvPr/>
        </p:nvCxnSpPr>
        <p:spPr>
          <a:xfrm rot="5400000" flipH="1" flipV="1">
            <a:off x="6661593"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a:stCxn id="10" idx="0"/>
            <a:endCxn id="12" idx="4"/>
          </p:cNvCxnSpPr>
          <p:nvPr/>
        </p:nvCxnSpPr>
        <p:spPr>
          <a:xfrm rot="16200000" flipV="1">
            <a:off x="7423593"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6" name="Rectangle 15"/>
          <p:cNvSpPr/>
          <p:nvPr/>
        </p:nvSpPr>
        <p:spPr>
          <a:xfrm>
            <a:off x="6311073"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b="1" dirty="0" smtClean="0">
                <a:solidFill>
                  <a:srgbClr val="C00000"/>
                </a:solidFill>
                <a:latin typeface="Times New Roman" pitchFamily="18" charset="0"/>
                <a:cs typeface="Times New Roman" pitchFamily="18" charset="0"/>
              </a:rPr>
              <a:t>a</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,b</a:t>
            </a:r>
            <a:r>
              <a:rPr lang="en-US" sz="2400" b="1" baseline="-25000" dirty="0" smtClean="0">
                <a:solidFill>
                  <a:srgbClr val="C00000"/>
                </a:solidFill>
                <a:latin typeface="Times New Roman" pitchFamily="18" charset="0"/>
                <a:cs typeface="Times New Roman" pitchFamily="18" charset="0"/>
              </a:rPr>
              <a:t>1</a:t>
            </a:r>
            <a:r>
              <a:rPr lang="en-US" sz="2400" b="1" dirty="0" smtClean="0">
                <a:solidFill>
                  <a:srgbClr val="C00000"/>
                </a:solidFill>
                <a:latin typeface="Times New Roman" pitchFamily="18" charset="0"/>
                <a:cs typeface="Times New Roman" pitchFamily="18" charset="0"/>
              </a:rPr>
              <a:t>,c</a:t>
            </a:r>
            <a:r>
              <a:rPr lang="en-US" sz="2400" b="1" baseline="-25000" dirty="0" smtClean="0">
                <a:solidFill>
                  <a:srgbClr val="C00000"/>
                </a:solidFill>
                <a:latin typeface="Times New Roman" pitchFamily="18" charset="0"/>
                <a:cs typeface="Times New Roman" pitchFamily="18" charset="0"/>
              </a:rPr>
              <a:t>1</a:t>
            </a:r>
          </a:p>
        </p:txBody>
      </p:sp>
      <p:cxnSp>
        <p:nvCxnSpPr>
          <p:cNvPr id="17" name="Straight Arrow Connector 16"/>
          <p:cNvCxnSpPr>
            <a:stCxn id="9" idx="4"/>
            <a:endCxn id="6" idx="0"/>
          </p:cNvCxnSpPr>
          <p:nvPr/>
        </p:nvCxnSpPr>
        <p:spPr>
          <a:xfrm rot="16200000" flipH="1">
            <a:off x="7454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0" idx="4"/>
            <a:endCxn id="6" idx="0"/>
          </p:cNvCxnSpPr>
          <p:nvPr/>
        </p:nvCxnSpPr>
        <p:spPr>
          <a:xfrm rot="5400000">
            <a:off x="8216454"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7" idx="0"/>
          </p:cNvCxnSpPr>
          <p:nvPr/>
        </p:nvCxnSpPr>
        <p:spPr>
          <a:xfrm rot="10800000" flipV="1">
            <a:off x="5366193"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stCxn id="10" idx="4"/>
            <a:endCxn id="5" idx="0"/>
          </p:cNvCxnSpPr>
          <p:nvPr/>
        </p:nvCxnSpPr>
        <p:spPr>
          <a:xfrm rot="5400000">
            <a:off x="7454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5" idx="0"/>
            <a:endCxn id="11" idx="4"/>
          </p:cNvCxnSpPr>
          <p:nvPr/>
        </p:nvCxnSpPr>
        <p:spPr>
          <a:xfrm rot="16200000" flipV="1">
            <a:off x="5930454"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2" name="Straight Arrow Connector 21"/>
          <p:cNvCxnSpPr>
            <a:stCxn id="7" idx="0"/>
            <a:endCxn id="11" idx="4"/>
          </p:cNvCxnSpPr>
          <p:nvPr/>
        </p:nvCxnSpPr>
        <p:spPr>
          <a:xfrm rot="5400000" flipH="1" flipV="1">
            <a:off x="5168454"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3" name="Straight Arrow Connector 22"/>
          <p:cNvCxnSpPr>
            <a:stCxn id="16" idx="0"/>
            <a:endCxn id="5" idx="4"/>
          </p:cNvCxnSpPr>
          <p:nvPr/>
        </p:nvCxnSpPr>
        <p:spPr>
          <a:xfrm rot="16200000" flipV="1">
            <a:off x="6698931"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4" name="Straight Arrow Connector 23"/>
          <p:cNvCxnSpPr>
            <a:stCxn id="6" idx="4"/>
            <a:endCxn id="16" idx="0"/>
          </p:cNvCxnSpPr>
          <p:nvPr/>
        </p:nvCxnSpPr>
        <p:spPr>
          <a:xfrm rot="5400000">
            <a:off x="7460931"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5" name="Straight Arrow Connector 24"/>
          <p:cNvCxnSpPr>
            <a:stCxn id="7" idx="4"/>
            <a:endCxn id="16" idx="0"/>
          </p:cNvCxnSpPr>
          <p:nvPr/>
        </p:nvCxnSpPr>
        <p:spPr>
          <a:xfrm rot="16200000" flipH="1">
            <a:off x="5936931"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rot="5400000" flipH="1">
            <a:off x="6228769" y="26913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flipV="1">
            <a:off x="6228769" y="26913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a:off x="6228769" y="20145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flipH="1" flipV="1">
            <a:off x="6228769" y="20145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7868801" y="338912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7868801" y="338912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a:off x="7868801" y="271225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7868801" y="271225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H="1">
            <a:off x="4850321" y="3387425"/>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4850321" y="3387425"/>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flipH="1">
            <a:off x="4850321" y="2710550"/>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H="1" flipV="1">
            <a:off x="4850321" y="2710550"/>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a:off x="6203745" y="40851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6203745" y="4085177"/>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flipH="1">
            <a:off x="6203745" y="34083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6203745" y="3408302"/>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156720" y="2205557"/>
            <a:ext cx="832513"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3" name="TextBox 42"/>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076818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dirty="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Our Algorithms</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sz="quarter" idx="10"/>
          </p:nvPr>
        </p:nvSpPr>
        <p:spPr>
          <a:xfrm>
            <a:off x="389436" y="1085851"/>
            <a:ext cx="8363938" cy="2717667"/>
          </a:xfrm>
        </p:spPr>
        <p:txBody>
          <a:bodyPr/>
          <a:lstStyle/>
          <a:p>
            <a:pPr lvl="1">
              <a:buFont typeface="Wingdings" pitchFamily="2" charset="2"/>
              <a:buChar char="Ø"/>
            </a:pPr>
            <a:r>
              <a:rPr lang="en-US" sz="2600" dirty="0" err="1" smtClean="0">
                <a:solidFill>
                  <a:schemeClr val="accent3"/>
                </a:solidFill>
                <a:latin typeface="Times New Roman" pitchFamily="18" charset="0"/>
                <a:cs typeface="Times New Roman" pitchFamily="18" charset="0"/>
              </a:rPr>
              <a:t>Tuple</a:t>
            </a:r>
            <a:r>
              <a:rPr lang="en-US" sz="2600" dirty="0" smtClean="0">
                <a:solidFill>
                  <a:schemeClr val="accent3"/>
                </a:solidFill>
                <a:latin typeface="Times New Roman" pitchFamily="18" charset="0"/>
                <a:cs typeface="Times New Roman" pitchFamily="18" charset="0"/>
              </a:rPr>
              <a:t> reduction + Constraint pruning</a:t>
            </a: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BottomUp</a:t>
            </a:r>
            <a:endParaRPr lang="en-US" sz="2600" dirty="0" smtClean="0">
              <a:solidFill>
                <a:srgbClr val="00B050"/>
              </a:solidFill>
              <a:latin typeface="Times New Roman" pitchFamily="18" charset="0"/>
              <a:cs typeface="Times New Roman" pitchFamily="18" charset="0"/>
            </a:endParaRP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TopDown</a:t>
            </a:r>
            <a:endParaRPr lang="en-US" sz="2600" dirty="0" smtClean="0">
              <a:solidFill>
                <a:srgbClr val="00B050"/>
              </a:solidFill>
              <a:latin typeface="Times New Roman" pitchFamily="18" charset="0"/>
              <a:cs typeface="Times New Roman" pitchFamily="18" charset="0"/>
            </a:endParaRPr>
          </a:p>
          <a:p>
            <a:pPr lvl="1">
              <a:buFont typeface="Wingdings" pitchFamily="2" charset="2"/>
              <a:buChar char="Ø"/>
            </a:pPr>
            <a:r>
              <a:rPr lang="en-US" sz="2600" dirty="0" smtClean="0">
                <a:solidFill>
                  <a:schemeClr val="accent3"/>
                </a:solidFill>
                <a:latin typeface="Times New Roman" pitchFamily="18" charset="0"/>
                <a:cs typeface="Times New Roman" pitchFamily="18" charset="0"/>
              </a:rPr>
              <a:t>Tuple reduction + Constraint pruning + Sharing computation</a:t>
            </a: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SBottomUp</a:t>
            </a:r>
            <a:endParaRPr lang="en-US" sz="2600" dirty="0" smtClean="0">
              <a:solidFill>
                <a:srgbClr val="00B050"/>
              </a:solidFill>
              <a:latin typeface="Times New Roman" pitchFamily="18" charset="0"/>
              <a:cs typeface="Times New Roman" pitchFamily="18" charset="0"/>
            </a:endParaRPr>
          </a:p>
          <a:p>
            <a:pPr lvl="5">
              <a:buFont typeface="Wingdings" pitchFamily="2" charset="2"/>
              <a:buChar char="§"/>
            </a:pPr>
            <a:r>
              <a:rPr lang="en-US" sz="2600" dirty="0" err="1" smtClean="0">
                <a:solidFill>
                  <a:srgbClr val="00B050"/>
                </a:solidFill>
                <a:latin typeface="Times New Roman" pitchFamily="18" charset="0"/>
                <a:cs typeface="Times New Roman" pitchFamily="18" charset="0"/>
              </a:rPr>
              <a:t>STopDown</a:t>
            </a:r>
            <a:endParaRPr lang="en-US" sz="2600" dirty="0" smtClean="0">
              <a:solidFill>
                <a:srgbClr val="00B050"/>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345993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lang="en-US" sz="4400" dirty="0" err="1"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Placeholder 2"/>
          <p:cNvSpPr txBox="1">
            <a:spLocks/>
          </p:cNvSpPr>
          <p:nvPr/>
        </p:nvSpPr>
        <p:spPr>
          <a:xfrm>
            <a:off x="190656" y="794834"/>
            <a:ext cx="8571207" cy="1600438"/>
          </a:xfrm>
          <a:prstGeom prst="rect">
            <a:avLst/>
          </a:prstGeom>
        </p:spPr>
        <p:txBody>
          <a:bodyPr vert="horz" wrap="square" lIns="0" tIns="0" rIns="0" bIns="0" rtlCol="0">
            <a:spAutoFit/>
          </a:bodyPr>
          <a:lstStyle/>
          <a:p>
            <a:pPr>
              <a:buFont typeface="Wingdings" pitchFamily="2" charset="2"/>
              <a:buChar char="Ø"/>
            </a:pPr>
            <a:r>
              <a:rPr lang="en-US" sz="2600" dirty="0" smtClean="0">
                <a:solidFill>
                  <a:srgbClr val="F58026"/>
                </a:solidFill>
                <a:latin typeface="Times New Roman" pitchFamily="18" charset="0"/>
                <a:cs typeface="Times New Roman" pitchFamily="18" charset="0"/>
              </a:rPr>
              <a:t>Stores a </a:t>
            </a:r>
            <a:r>
              <a:rPr lang="en-US" sz="2600" dirty="0" err="1" smtClean="0">
                <a:solidFill>
                  <a:srgbClr val="F58026"/>
                </a:solidFill>
                <a:latin typeface="Times New Roman" pitchFamily="18" charset="0"/>
                <a:cs typeface="Times New Roman" pitchFamily="18" charset="0"/>
              </a:rPr>
              <a:t>tuple</a:t>
            </a:r>
            <a:r>
              <a:rPr lang="en-US" sz="2600" dirty="0" smtClean="0">
                <a:solidFill>
                  <a:srgbClr val="F58026"/>
                </a:solidFill>
                <a:latin typeface="Times New Roman" pitchFamily="18" charset="0"/>
                <a:cs typeface="Times New Roman" pitchFamily="18" charset="0"/>
              </a:rPr>
              <a:t> for every such constraint that qualifies it as a contextual skyline </a:t>
            </a:r>
            <a:r>
              <a:rPr lang="en-US" sz="2600" dirty="0" err="1" smtClean="0">
                <a:solidFill>
                  <a:srgbClr val="F58026"/>
                </a:solidFill>
                <a:latin typeface="Times New Roman" pitchFamily="18" charset="0"/>
                <a:cs typeface="Times New Roman" pitchFamily="18" charset="0"/>
              </a:rPr>
              <a:t>tuple</a:t>
            </a:r>
            <a:endParaRPr lang="en-US" sz="2600" dirty="0" smtClean="0">
              <a:solidFill>
                <a:schemeClr val="accent2">
                  <a:lumMod val="75000"/>
                </a:schemeClr>
              </a:solidFill>
              <a:latin typeface="Times New Roman" pitchFamily="18" charset="0"/>
              <a:cs typeface="Times New Roman" pitchFamily="18" charset="0"/>
            </a:endParaRPr>
          </a:p>
          <a:p>
            <a:pPr>
              <a:buFont typeface="Wingdings" pitchFamily="2" charset="2"/>
              <a:buChar char="Ø"/>
            </a:pPr>
            <a:r>
              <a:rPr lang="en-US" sz="2600" dirty="0" smtClean="0">
                <a:solidFill>
                  <a:srgbClr val="F58026"/>
                </a:solidFill>
                <a:latin typeface="Times New Roman" pitchFamily="18" charset="0"/>
                <a:cs typeface="Times New Roman" pitchFamily="18" charset="0"/>
              </a:rPr>
              <a:t>Traverses the constraints in</a:t>
            </a:r>
            <a:r>
              <a:rPr lang="en-US" sz="2600" dirty="0" smtClean="0">
                <a:solidFill>
                  <a:schemeClr val="accent3"/>
                </a:solidFill>
                <a:latin typeface="Times New Roman" pitchFamily="18" charset="0"/>
                <a:cs typeface="Times New Roman" pitchFamily="18" charset="0"/>
              </a:rPr>
              <a:t> </a:t>
            </a:r>
            <a:r>
              <a:rPr lang="en-US" sz="2600" i="1" dirty="0" smtClean="0">
                <a:solidFill>
                  <a:schemeClr val="accent3"/>
                </a:solidFill>
                <a:latin typeface="Monotype Corsiva" pitchFamily="66" charset="0"/>
                <a:cs typeface="Times New Roman" pitchFamily="18" charset="0"/>
              </a:rPr>
              <a:t>C</a:t>
            </a:r>
            <a:r>
              <a:rPr lang="en-US" sz="2600" i="1" dirty="0" smtClean="0">
                <a:solidFill>
                  <a:schemeClr val="accent3"/>
                </a:solidFill>
                <a:latin typeface="Times New Roman" pitchFamily="18" charset="0"/>
                <a:cs typeface="Times New Roman" pitchFamily="18" charset="0"/>
              </a:rPr>
              <a:t> </a:t>
            </a:r>
            <a:r>
              <a:rPr lang="en-US" sz="2600" i="1" baseline="30000" dirty="0" smtClean="0">
                <a:solidFill>
                  <a:schemeClr val="accent3"/>
                </a:solidFill>
                <a:latin typeface="Times New Roman" pitchFamily="18" charset="0"/>
                <a:cs typeface="Times New Roman" pitchFamily="18" charset="0"/>
              </a:rPr>
              <a:t>t </a:t>
            </a:r>
            <a:r>
              <a:rPr lang="en-US" sz="2600" dirty="0" smtClean="0">
                <a:solidFill>
                  <a:srgbClr val="F58026"/>
                </a:solidFill>
                <a:latin typeface="Times New Roman" pitchFamily="18" charset="0"/>
                <a:cs typeface="Times New Roman" pitchFamily="18" charset="0"/>
              </a:rPr>
              <a:t>in a bottom-up, breadth-first manner</a:t>
            </a:r>
            <a:endParaRPr lang="en-US" sz="2600" dirty="0" smtClean="0">
              <a:solidFill>
                <a:schemeClr val="accent2">
                  <a:lumMod val="75000"/>
                </a:schemeClr>
              </a:solidFill>
              <a:latin typeface="Times New Roman" pitchFamily="18" charset="0"/>
              <a:cs typeface="Times New Roman" pitchFamily="18" charset="0"/>
            </a:endParaRPr>
          </a:p>
        </p:txBody>
      </p:sp>
      <p:sp>
        <p:nvSpPr>
          <p:cNvPr id="4" name="TextBox 3"/>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26200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pPr algn="r"/>
            <a:r>
              <a:rPr sz="4400" smtClean="0">
                <a:solidFill>
                  <a:srgbClr val="0064B1"/>
                </a:solidFill>
                <a:effectLst>
                  <a:outerShdw blurRad="38100" dist="38100" dir="2700000" algn="tl">
                    <a:srgbClr val="000000">
                      <a:alpha val="43137"/>
                    </a:srgbClr>
                  </a:outerShdw>
                </a:effectLst>
                <a:latin typeface="Times New Roman" pitchFamily="18" charset="0"/>
                <a:cs typeface="Times New Roman" pitchFamily="18" charset="0"/>
              </a:rPr>
              <a:t>BottomUp</a:t>
            </a:r>
            <a:endParaRPr lang="en-US" sz="4400" dirty="0">
              <a:solidFill>
                <a:srgbClr val="0064B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Oval 6"/>
          <p:cNvSpPr/>
          <p:nvPr/>
        </p:nvSpPr>
        <p:spPr>
          <a:xfrm>
            <a:off x="6172200" y="2514600"/>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8" name="Oval 7"/>
          <p:cNvSpPr/>
          <p:nvPr/>
        </p:nvSpPr>
        <p:spPr>
          <a:xfrm>
            <a:off x="6172200" y="1714500"/>
            <a:ext cx="914400" cy="5143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l-GR" sz="2000" b="1" dirty="0" smtClean="0">
                <a:solidFill>
                  <a:schemeClr val="tx1"/>
                </a:solidFill>
                <a:cs typeface="Mongolian Baiti" pitchFamily="66" charset="0"/>
              </a:rPr>
              <a:t>Τ</a:t>
            </a:r>
            <a:endParaRPr lang="en-US" sz="2000" b="1" dirty="0" smtClean="0">
              <a:solidFill>
                <a:schemeClr val="tx1"/>
              </a:solidFill>
              <a:cs typeface="Mongolian Baiti" pitchFamily="66"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cxnSp>
        <p:nvCxnSpPr>
          <p:cNvPr id="9" name="Straight Arrow Connector 8"/>
          <p:cNvCxnSpPr>
            <a:stCxn id="21" idx="0"/>
            <a:endCxn id="8" idx="4"/>
          </p:cNvCxnSpPr>
          <p:nvPr/>
        </p:nvCxnSpPr>
        <p:spPr>
          <a:xfrm rot="5400000" flipH="1" flipV="1">
            <a:off x="5724525" y="1609725"/>
            <a:ext cx="28575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0" name="Straight Arrow Connector 9"/>
          <p:cNvCxnSpPr>
            <a:stCxn id="7" idx="0"/>
            <a:endCxn id="8" idx="4"/>
          </p:cNvCxnSpPr>
          <p:nvPr/>
        </p:nvCxnSpPr>
        <p:spPr>
          <a:xfrm rot="5400000" flipH="1" flipV="1">
            <a:off x="6486525" y="2371527"/>
            <a:ext cx="28575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1" name="Straight Arrow Connector 10"/>
          <p:cNvCxnSpPr>
            <a:stCxn id="22" idx="0"/>
            <a:endCxn id="8" idx="4"/>
          </p:cNvCxnSpPr>
          <p:nvPr/>
        </p:nvCxnSpPr>
        <p:spPr>
          <a:xfrm rot="16200000" flipV="1">
            <a:off x="7248525" y="1609725"/>
            <a:ext cx="28575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6050280" y="3886200"/>
            <a:ext cx="1188720" cy="400050"/>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13" name="Straight Arrow Connector 12"/>
          <p:cNvCxnSpPr/>
          <p:nvPr/>
        </p:nvCxnSpPr>
        <p:spPr>
          <a:xfrm>
            <a:off x="6629400" y="2914650"/>
            <a:ext cx="1524000" cy="28575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4" name="Straight Arrow Connector 13"/>
          <p:cNvCxnSpPr/>
          <p:nvPr/>
        </p:nvCxnSpPr>
        <p:spPr>
          <a:xfrm rot="5400000">
            <a:off x="8009779" y="3058271"/>
            <a:ext cx="288036" cy="794"/>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15" name="Straight Arrow Connector 14"/>
          <p:cNvCxnSpPr/>
          <p:nvPr/>
        </p:nvCxnSpPr>
        <p:spPr>
          <a:xfrm rot="10800000" flipV="1">
            <a:off x="5105400" y="2917531"/>
            <a:ext cx="1524794" cy="282869"/>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6" name="Straight Arrow Connector 15"/>
          <p:cNvCxnSpPr>
            <a:endCxn id="24" idx="0"/>
          </p:cNvCxnSpPr>
          <p:nvPr/>
        </p:nvCxnSpPr>
        <p:spPr>
          <a:xfrm rot="10800000" flipV="1">
            <a:off x="6629400" y="2914650"/>
            <a:ext cx="152400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7" name="Straight Arrow Connector 16"/>
          <p:cNvCxnSpPr>
            <a:stCxn id="24" idx="0"/>
          </p:cNvCxnSpPr>
          <p:nvPr/>
        </p:nvCxnSpPr>
        <p:spPr>
          <a:xfrm rot="16200000" flipV="1">
            <a:off x="5695950" y="2324100"/>
            <a:ext cx="3429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8" name="Straight Arrow Connector 17"/>
          <p:cNvCxnSpPr>
            <a:stCxn id="12" idx="0"/>
            <a:endCxn id="24" idx="4"/>
          </p:cNvCxnSpPr>
          <p:nvPr/>
        </p:nvCxnSpPr>
        <p:spPr>
          <a:xfrm rot="16200000" flipV="1">
            <a:off x="6466713" y="3708273"/>
            <a:ext cx="340614" cy="1524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19" name="Straight Arrow Connector 18"/>
          <p:cNvCxnSpPr>
            <a:endCxn id="12" idx="0"/>
          </p:cNvCxnSpPr>
          <p:nvPr/>
        </p:nvCxnSpPr>
        <p:spPr>
          <a:xfrm rot="10800000" flipV="1">
            <a:off x="6644640" y="3543300"/>
            <a:ext cx="1356360" cy="3429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20" name="Straight Arrow Connector 19"/>
          <p:cNvCxnSpPr>
            <a:endCxn id="12" idx="0"/>
          </p:cNvCxnSpPr>
          <p:nvPr/>
        </p:nvCxnSpPr>
        <p:spPr>
          <a:xfrm>
            <a:off x="5410200" y="3600450"/>
            <a:ext cx="1234440" cy="28575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sp>
        <p:nvSpPr>
          <p:cNvPr id="21" name="Oval 20"/>
          <p:cNvSpPr/>
          <p:nvPr/>
        </p:nvSpPr>
        <p:spPr>
          <a:xfrm>
            <a:off x="4648200" y="251460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2" name="Oval 21"/>
          <p:cNvSpPr/>
          <p:nvPr/>
        </p:nvSpPr>
        <p:spPr>
          <a:xfrm>
            <a:off x="7696200" y="2514600"/>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3" name="Oval 22"/>
          <p:cNvSpPr/>
          <p:nvPr/>
        </p:nvSpPr>
        <p:spPr>
          <a:xfrm>
            <a:off x="7696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4</a:t>
            </a:r>
            <a:r>
              <a:rPr lang="en-US" sz="2000" b="1" dirty="0" smtClean="0">
                <a:solidFill>
                  <a:schemeClr val="tx1"/>
                </a:solidFill>
                <a:latin typeface="Times New Roman" pitchFamily="18" charset="0"/>
                <a:cs typeface="Times New Roman" pitchFamily="18" charset="0"/>
              </a:rPr>
              <a:t>}</a:t>
            </a:r>
          </a:p>
        </p:txBody>
      </p:sp>
      <p:sp>
        <p:nvSpPr>
          <p:cNvPr id="24" name="Oval 23"/>
          <p:cNvSpPr/>
          <p:nvPr/>
        </p:nvSpPr>
        <p:spPr>
          <a:xfrm>
            <a:off x="6172200" y="3257550"/>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,c</a:t>
            </a:r>
            <a:r>
              <a:rPr lang="en-US" sz="2000" b="1" baseline="-25000" dirty="0" smtClean="0">
                <a:solidFill>
                  <a:schemeClr val="tx1"/>
                </a:solidFill>
                <a:latin typeface="Times New Roman" pitchFamily="18" charset="0"/>
                <a:cs typeface="Times New Roman" pitchFamily="18" charset="0"/>
              </a:rPr>
              <a:t>1</a:t>
            </a: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sp>
        <p:nvSpPr>
          <p:cNvPr id="25" name="Oval 24"/>
          <p:cNvSpPr/>
          <p:nvPr/>
        </p:nvSpPr>
        <p:spPr>
          <a:xfrm>
            <a:off x="4648200" y="3257550"/>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sz="2000" b="1" dirty="0" smtClean="0">
                <a:solidFill>
                  <a:schemeClr val="tx1"/>
                </a:solidFill>
                <a:latin typeface="Times New Roman" pitchFamily="18" charset="0"/>
                <a:cs typeface="Times New Roman" pitchFamily="18" charset="0"/>
              </a:rPr>
              <a:t>a</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,b</a:t>
            </a:r>
            <a:r>
              <a:rPr lang="en-US" sz="2000" b="1" baseline="-25000" dirty="0" smtClean="0">
                <a:solidFill>
                  <a:schemeClr val="tx1"/>
                </a:solidFill>
                <a:latin typeface="Times New Roman" pitchFamily="18" charset="0"/>
                <a:cs typeface="Times New Roman" pitchFamily="18" charset="0"/>
              </a:rPr>
              <a:t>1</a:t>
            </a:r>
            <a:endParaRPr lang="en-US" sz="2000" b="1" dirty="0" smtClean="0">
              <a:solidFill>
                <a:schemeClr val="tx1"/>
              </a:solidFill>
              <a:latin typeface="Times New Roman" pitchFamily="18" charset="0"/>
              <a:cs typeface="Times New Roman" pitchFamily="18" charset="0"/>
            </a:endParaRPr>
          </a:p>
          <a:p>
            <a:pPr algn="ctr"/>
            <a:r>
              <a:rPr lang="en-US" sz="2000" b="1" dirty="0" smtClean="0">
                <a:solidFill>
                  <a:schemeClr val="tx1"/>
                </a:solidFill>
                <a:latin typeface="Times New Roman" pitchFamily="18" charset="0"/>
                <a:cs typeface="Times New Roman" pitchFamily="18" charset="0"/>
              </a:rPr>
              <a:t>{t</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a:t>
            </a:r>
          </a:p>
        </p:txBody>
      </p:sp>
      <p:cxnSp>
        <p:nvCxnSpPr>
          <p:cNvPr id="26" name="Straight Arrow Connector 25"/>
          <p:cNvCxnSpPr/>
          <p:nvPr/>
        </p:nvCxnSpPr>
        <p:spPr>
          <a:xfrm rot="5400000" flipH="1" flipV="1">
            <a:off x="4961779" y="3058271"/>
            <a:ext cx="288036" cy="794"/>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graphicFrame>
        <p:nvGraphicFramePr>
          <p:cNvPr id="29" name="Content Placeholder 3"/>
          <p:cNvGraphicFramePr>
            <a:graphicFrameLocks/>
          </p:cNvGraphicFramePr>
          <p:nvPr>
            <p:extLst>
              <p:ext uri="{D42A27DB-BD31-4B8C-83A1-F6EECF244321}">
                <p14:modId xmlns:p14="http://schemas.microsoft.com/office/powerpoint/2010/main" val="800866946"/>
              </p:ext>
            </p:extLst>
          </p:nvPr>
        </p:nvGraphicFramePr>
        <p:xfrm>
          <a:off x="470847" y="1420184"/>
          <a:ext cx="4038601" cy="1668780"/>
        </p:xfrm>
        <a:graphic>
          <a:graphicData uri="http://schemas.openxmlformats.org/drawingml/2006/table">
            <a:tbl>
              <a:tblPr firstRow="1" bandRow="1">
                <a:tableStyleId>{5940675A-B579-460E-94D1-54222C63F5DA}</a:tableStyleId>
              </a:tblPr>
              <a:tblGrid>
                <a:gridCol w="390832"/>
                <a:gridCol w="716526"/>
                <a:gridCol w="716526"/>
                <a:gridCol w="716526"/>
                <a:gridCol w="716526"/>
                <a:gridCol w="781665"/>
              </a:tblGrid>
              <a:tr h="278130">
                <a:tc>
                  <a:txBody>
                    <a:bodyPr/>
                    <a:lstStyle/>
                    <a:p>
                      <a:pPr algn="ctr"/>
                      <a:r>
                        <a:rPr lang="en-US" sz="1300" b="1" i="1" dirty="0" smtClean="0">
                          <a:latin typeface="Times New Roman" pitchFamily="18" charset="0"/>
                          <a:cs typeface="Times New Roman" pitchFamily="18" charset="0"/>
                        </a:rPr>
                        <a:t>id</a:t>
                      </a:r>
                      <a:endParaRPr lang="en-US" sz="1300" b="1" i="1"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d</a:t>
                      </a:r>
                      <a:r>
                        <a:rPr lang="en-US" sz="1300" b="1" i="1" baseline="-25000" dirty="0" smtClean="0">
                          <a:latin typeface="Times New Roman" pitchFamily="18" charset="0"/>
                          <a:cs typeface="Times New Roman" pitchFamily="18" charset="0"/>
                        </a:rPr>
                        <a:t>3</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1</a:t>
                      </a:r>
                      <a:endParaRPr lang="en-US" sz="1300" b="1" i="1" baseline="-25000" dirty="0">
                        <a:latin typeface="Times New Roman" pitchFamily="18" charset="0"/>
                        <a:cs typeface="Times New Roman" pitchFamily="18" charset="0"/>
                      </a:endParaRPr>
                    </a:p>
                  </a:txBody>
                  <a:tcPr marL="78166" marR="78166" marT="34290" marB="34290"/>
                </a:tc>
                <a:tc>
                  <a:txBody>
                    <a:bodyPr/>
                    <a:lstStyle/>
                    <a:p>
                      <a:pPr algn="ctr"/>
                      <a:r>
                        <a:rPr lang="en-US" sz="1300" b="1" i="1" dirty="0" smtClean="0">
                          <a:latin typeface="Times New Roman" pitchFamily="18" charset="0"/>
                          <a:cs typeface="Times New Roman" pitchFamily="18" charset="0"/>
                        </a:rPr>
                        <a:t>m</a:t>
                      </a:r>
                      <a:r>
                        <a:rPr lang="en-US" sz="1300" b="1" i="1" baseline="-25000" dirty="0" smtClean="0">
                          <a:latin typeface="Times New Roman" pitchFamily="18" charset="0"/>
                          <a:cs typeface="Times New Roman" pitchFamily="18" charset="0"/>
                        </a:rPr>
                        <a:t>2</a:t>
                      </a:r>
                      <a:endParaRPr lang="en-US" sz="1300" b="1" i="1" baseline="-250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2</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15</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3</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17</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4</a:t>
                      </a:r>
                      <a:endParaRPr lang="en-US" sz="1300" i="1" baseline="-25000" dirty="0">
                        <a:solidFill>
                          <a:schemeClr val="tx1"/>
                        </a:solidFill>
                        <a:latin typeface="Times New Roman" pitchFamily="18" charset="0"/>
                        <a:cs typeface="Times New Roman" pitchFamily="18" charset="0"/>
                      </a:endParaRPr>
                    </a:p>
                  </a:txBody>
                  <a:tcPr marL="78166" marR="78166" marT="34290" marB="34290"/>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2</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b</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i="1" baseline="0" smtClean="0">
                          <a:latin typeface="Times New Roman" pitchFamily="18" charset="0"/>
                          <a:cs typeface="Times New Roman" pitchFamily="18" charset="0"/>
                        </a:rPr>
                        <a:t>c</a:t>
                      </a:r>
                      <a:r>
                        <a:rPr lang="en-US" sz="1300" i="1" baseline="-25000" smtClean="0">
                          <a:latin typeface="Times New Roman" pitchFamily="18" charset="0"/>
                          <a:cs typeface="Times New Roman" pitchFamily="18" charset="0"/>
                        </a:rPr>
                        <a:t>1</a:t>
                      </a:r>
                      <a:endParaRPr lang="en-US" sz="1300" i="1" baseline="-250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c>
                  <a:txBody>
                    <a:bodyPr/>
                    <a:lstStyle/>
                    <a:p>
                      <a:pPr algn="ctr"/>
                      <a:r>
                        <a:rPr lang="en-US" sz="1300" dirty="0" smtClean="0">
                          <a:latin typeface="Times New Roman" pitchFamily="18" charset="0"/>
                          <a:cs typeface="Times New Roman" pitchFamily="18" charset="0"/>
                        </a:rPr>
                        <a:t>20</a:t>
                      </a:r>
                      <a:endParaRPr lang="en-US" sz="1300" dirty="0">
                        <a:latin typeface="Times New Roman" pitchFamily="18" charset="0"/>
                        <a:cs typeface="Times New Roman" pitchFamily="18" charset="0"/>
                      </a:endParaRPr>
                    </a:p>
                  </a:txBody>
                  <a:tcPr marL="78166" marR="78166" marT="34290" marB="34290"/>
                </a:tc>
              </a:tr>
              <a:tr h="278130">
                <a:tc>
                  <a:txBody>
                    <a:bodyPr/>
                    <a:lstStyle/>
                    <a:p>
                      <a:pPr algn="ctr"/>
                      <a:r>
                        <a:rPr lang="en-US" sz="1300" i="1" dirty="0" smtClean="0">
                          <a:latin typeface="Times New Roman" pitchFamily="18" charset="0"/>
                          <a:cs typeface="Times New Roman" pitchFamily="18" charset="0"/>
                        </a:rPr>
                        <a:t>t</a:t>
                      </a:r>
                      <a:r>
                        <a:rPr lang="en-US" sz="1300" i="1" baseline="-25000" dirty="0" smtClean="0">
                          <a:latin typeface="Times New Roman" pitchFamily="18" charset="0"/>
                          <a:cs typeface="Times New Roman" pitchFamily="18" charset="0"/>
                        </a:rPr>
                        <a:t>5</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b</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i="1" baseline="0" dirty="0" smtClean="0">
                          <a:latin typeface="Times New Roman" pitchFamily="18" charset="0"/>
                          <a:cs typeface="Times New Roman" pitchFamily="18" charset="0"/>
                        </a:rPr>
                        <a:t>c</a:t>
                      </a:r>
                      <a:r>
                        <a:rPr lang="en-US" sz="1300" i="1" baseline="-25000" dirty="0" smtClean="0">
                          <a:latin typeface="Times New Roman" pitchFamily="18" charset="0"/>
                          <a:cs typeface="Times New Roman" pitchFamily="18" charset="0"/>
                        </a:rPr>
                        <a:t>1</a:t>
                      </a:r>
                      <a:endParaRPr lang="en-US" sz="1300" b="1" i="1" baseline="-25000"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11</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c>
                  <a:txBody>
                    <a:bodyPr/>
                    <a:lstStyle/>
                    <a:p>
                      <a:pPr algn="ctr"/>
                      <a:r>
                        <a:rPr lang="en-US" sz="1300" dirty="0" smtClean="0">
                          <a:latin typeface="Times New Roman" pitchFamily="18" charset="0"/>
                          <a:cs typeface="Times New Roman" pitchFamily="18" charset="0"/>
                        </a:rPr>
                        <a:t>15</a:t>
                      </a:r>
                      <a:endParaRPr lang="en-US" sz="1300" b="1" dirty="0">
                        <a:solidFill>
                          <a:schemeClr val="tx2"/>
                        </a:solidFill>
                        <a:latin typeface="Times New Roman" pitchFamily="18" charset="0"/>
                        <a:cs typeface="Times New Roman" pitchFamily="18" charset="0"/>
                      </a:endParaRPr>
                    </a:p>
                  </a:txBody>
                  <a:tcPr marL="78166" marR="78166" marT="34290" marB="34290">
                    <a:solidFill>
                      <a:schemeClr val="bg1">
                        <a:lumMod val="75000"/>
                      </a:schemeClr>
                    </a:solidFill>
                  </a:tcPr>
                </a:tc>
              </a:tr>
            </a:tbl>
          </a:graphicData>
        </a:graphic>
      </p:graphicFrame>
      <p:sp>
        <p:nvSpPr>
          <p:cNvPr id="27" name="Rectangle 26"/>
          <p:cNvSpPr/>
          <p:nvPr/>
        </p:nvSpPr>
        <p:spPr bwMode="auto">
          <a:xfrm>
            <a:off x="2983174" y="1375483"/>
            <a:ext cx="1665027" cy="1821079"/>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TextBox 27"/>
          <p:cNvSpPr txBox="1"/>
          <p:nvPr/>
        </p:nvSpPr>
        <p:spPr>
          <a:xfrm>
            <a:off x="3085106" y="4989612"/>
            <a:ext cx="3273332" cy="153888"/>
          </a:xfrm>
          <a:prstGeom prst="rect">
            <a:avLst/>
          </a:prstGeom>
          <a:noFill/>
        </p:spPr>
        <p:txBody>
          <a:bodyPr wrap="none" lIns="0" tIns="0" rIns="0" bIns="0" rtlCol="0">
            <a:spAutoFit/>
          </a:bodyPr>
          <a:lstStyle/>
          <a:p>
            <a:r>
              <a:rPr lang="en-US" sz="1000" dirty="0" smtClean="0">
                <a:latin typeface="Garamond" panose="02020404030301010803" pitchFamily="18" charset="0"/>
              </a:rPr>
              <a:t>©</a:t>
            </a:r>
            <a:r>
              <a:rPr lang="en-US" sz="1000" dirty="0">
                <a:latin typeface="Garamond" panose="02020404030301010803" pitchFamily="18" charset="0"/>
              </a:rPr>
              <a:t>2015 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367281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efcf9526-8f58-4668-98d8-2ea05232c146"/>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4.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7364</TotalTime>
  <Words>15794</Words>
  <Application>Microsoft Office PowerPoint</Application>
  <PresentationFormat>On-screen Show (16:9)</PresentationFormat>
  <Paragraphs>3535</Paragraphs>
  <Slides>147</Slides>
  <Notes>84</Notes>
  <HiddenSlides>0</HiddenSlides>
  <MMClips>0</MMClips>
  <ScaleCrop>false</ScaleCrop>
  <HeadingPairs>
    <vt:vector size="4" baseType="variant">
      <vt:variant>
        <vt:lpstr>Theme</vt:lpstr>
      </vt:variant>
      <vt:variant>
        <vt:i4>2</vt:i4>
      </vt:variant>
      <vt:variant>
        <vt:lpstr>Slide Titles</vt:lpstr>
      </vt:variant>
      <vt:variant>
        <vt:i4>147</vt:i4>
      </vt:variant>
    </vt:vector>
  </HeadingPairs>
  <TitlesOfParts>
    <vt:vector size="149" baseType="lpstr">
      <vt:lpstr>Data Analytics for Computational Journalism</vt:lpstr>
      <vt:lpstr>Metro Template Colored Titles Segoe UI 16x9</vt:lpstr>
      <vt:lpstr>PowerPoint Presentation</vt:lpstr>
      <vt:lpstr>The Innovative Database and Information Systems Research (IDIR) Laboratory</vt:lpstr>
      <vt:lpstr>Our Computational Journalism Project</vt:lpstr>
      <vt:lpstr>Publications</vt:lpstr>
      <vt:lpstr>Publications (cont’d)</vt:lpstr>
      <vt:lpstr>Publications (cont’d)</vt:lpstr>
      <vt:lpstr>PowerPoint Presentation</vt:lpstr>
      <vt:lpstr>People Make Claims All The Time</vt:lpstr>
      <vt:lpstr>Fact Checking is not Easy</vt:lpstr>
      <vt:lpstr>Fact Checking is not Easy</vt:lpstr>
      <vt:lpstr>Existing Fact Checking Projects</vt:lpstr>
      <vt:lpstr>PowerPoint Presentation</vt:lpstr>
      <vt:lpstr>Limitations of Current Fact-Checking Practices</vt:lpstr>
      <vt:lpstr>PowerPoint Presentation</vt:lpstr>
      <vt:lpstr>PowerPoint Presentation</vt:lpstr>
      <vt:lpstr>PowerPoint Presentation</vt:lpstr>
      <vt:lpstr>PowerPoint Presentation</vt:lpstr>
      <vt:lpstr>ClaimBuster</vt:lpstr>
      <vt:lpstr>ClaimBuster</vt:lpstr>
      <vt:lpstr>iCheck (Led by Duke)</vt:lpstr>
      <vt:lpstr>iCheck (Led by Duke)</vt:lpstr>
      <vt:lpstr>ClaimBuster to be 2016-Ready</vt:lpstr>
      <vt:lpstr>PowerPoint Presentation</vt:lpstr>
      <vt:lpstr>Dataset: Presidential Debate Transcripts</vt:lpstr>
      <vt:lpstr>3 Classes of Sentences</vt:lpstr>
      <vt:lpstr>Ground Truth Collection</vt:lpstr>
      <vt:lpstr>Ground Truth Collection Website</vt:lpstr>
      <vt:lpstr>Feature Extraction</vt:lpstr>
      <vt:lpstr>Feature Selection</vt:lpstr>
      <vt:lpstr>Important Features</vt:lpstr>
      <vt:lpstr>Implementation: Python NLP/ML Tools</vt:lpstr>
      <vt:lpstr>Evaluation: Classification</vt:lpstr>
      <vt:lpstr>Evaluation: Ranking</vt:lpstr>
      <vt:lpstr>Case Study: #GOPDebate2015</vt:lpstr>
      <vt:lpstr>Case Study: #GOPDebate2015</vt:lpstr>
      <vt:lpstr>Case Study: #GOPDebate2015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are Invited </vt:lpstr>
      <vt:lpstr>PowerPoint Presentation</vt:lpstr>
      <vt:lpstr>FactWatcher</vt:lpstr>
      <vt:lpstr>FactWatcher Finds Three Types of Facts (and can be Extended)</vt:lpstr>
      <vt:lpstr>FactWatcher Finds Three Types of Facts (and can be Extended)</vt:lpstr>
      <vt:lpstr>FactWatcher Finds Three Types of Facts (and can be Extended)</vt:lpstr>
      <vt:lpstr>PowerPoint Presentation</vt:lpstr>
      <vt:lpstr>PowerPoint Presentation</vt:lpstr>
      <vt:lpstr>How were such Facts Discovered in Current Systems?</vt:lpstr>
      <vt:lpstr>PowerPoint Presentation</vt:lpstr>
      <vt:lpstr>PowerPoint Presentation</vt:lpstr>
      <vt:lpstr>PowerPoint Presentation</vt:lpstr>
      <vt:lpstr>PowerPoint Presentation</vt:lpstr>
      <vt:lpstr>Situational Facts</vt:lpstr>
      <vt:lpstr>Skyline</vt:lpstr>
      <vt:lpstr>Situational Facts</vt:lpstr>
      <vt:lpstr>Situational Facts</vt:lpstr>
      <vt:lpstr>Situational Facts</vt:lpstr>
      <vt:lpstr>Situational Facts</vt:lpstr>
      <vt:lpstr>Situational Facts</vt:lpstr>
      <vt:lpstr>Situational Facts</vt:lpstr>
      <vt:lpstr>A Mini-world of Basketball Gamelogs</vt:lpstr>
      <vt:lpstr>A Mini-world of Basketball Gamelogs</vt:lpstr>
      <vt:lpstr>A Mini-world of Basketball Gamelogs</vt:lpstr>
      <vt:lpstr>A Mini-world of Basketball Gamelogs</vt:lpstr>
      <vt:lpstr>A Mini-world of Basketball Gamelogs</vt:lpstr>
      <vt:lpstr>A Mini-world of Basketball Gamelogs</vt:lpstr>
      <vt:lpstr>Problem Definition</vt:lpstr>
      <vt:lpstr>Problem Definition</vt:lpstr>
      <vt:lpstr>Problem Definition</vt:lpstr>
      <vt:lpstr>Problem Definition</vt:lpstr>
      <vt:lpstr>FactWatcher</vt:lpstr>
      <vt:lpstr>Related Work</vt:lpstr>
      <vt:lpstr>Related Works</vt:lpstr>
      <vt:lpstr>Related Works</vt:lpstr>
      <vt:lpstr>Modeling</vt:lpstr>
      <vt:lpstr>Modeling</vt:lpstr>
      <vt:lpstr>Modeling</vt:lpstr>
      <vt:lpstr>Brute-Force Approach</vt:lpstr>
      <vt:lpstr>Brute-Force Approach</vt:lpstr>
      <vt:lpstr>Brute-Force Approach</vt:lpstr>
      <vt:lpstr>Brute-Force Approach</vt:lpstr>
      <vt:lpstr>Brute-Force Approach</vt:lpstr>
      <vt:lpstr>Brute-Force Approach</vt:lpstr>
      <vt:lpstr>Brute-Force Approach</vt:lpstr>
      <vt:lpstr>Challenges</vt:lpstr>
      <vt:lpstr>Challenges and Ideas</vt:lpstr>
      <vt:lpstr>Challenges and Ideas</vt:lpstr>
      <vt:lpstr>Challenges and Ideas</vt:lpstr>
      <vt:lpstr>Challenges and Ideas</vt:lpstr>
      <vt:lpstr>Challenges and Ideas</vt:lpstr>
      <vt:lpstr>Our Algorithms</vt:lpstr>
      <vt:lpstr>BottomUp</vt:lpstr>
      <vt:lpstr>BottomUp</vt:lpstr>
      <vt:lpstr>BottomUp</vt:lpstr>
      <vt:lpstr>BottomUp</vt:lpstr>
      <vt:lpstr>BottomUp</vt:lpstr>
      <vt:lpstr>BottomUp</vt:lpstr>
      <vt:lpstr>BottomUp</vt:lpstr>
      <vt:lpstr>BottomUp</vt:lpstr>
      <vt:lpstr>BottomUp</vt:lpstr>
      <vt:lpstr>BottomUp</vt:lpstr>
      <vt:lpstr>BottomUp</vt:lpstr>
      <vt:lpstr>TopDown</vt:lpstr>
      <vt:lpstr>TopDown</vt:lpstr>
      <vt:lpstr>TopDown</vt:lpstr>
      <vt:lpstr>TopDown</vt:lpstr>
      <vt:lpstr>TopDown</vt:lpstr>
      <vt:lpstr>TopDown</vt:lpstr>
      <vt:lpstr>TopDown</vt:lpstr>
      <vt:lpstr>TopDown</vt:lpstr>
      <vt:lpstr>TopDown</vt:lpstr>
      <vt:lpstr>STopDown and SBottomUp</vt:lpstr>
      <vt:lpstr>STopDown</vt:lpstr>
      <vt:lpstr>STopDown</vt:lpstr>
      <vt:lpstr>Experiment Setup</vt:lpstr>
      <vt:lpstr>Memory-Based Implementation</vt:lpstr>
      <vt:lpstr>Memory-Based Implementation</vt:lpstr>
      <vt:lpstr>File-Based Implementation</vt:lpstr>
      <vt:lpstr>Discovered Facts</vt:lpstr>
      <vt:lpstr>PowerPoint Presentation</vt:lpstr>
      <vt:lpstr>Prominent Streaks</vt:lpstr>
      <vt:lpstr>Concepts</vt:lpstr>
      <vt:lpstr>Example</vt:lpstr>
      <vt:lpstr>Prominent Streaks are Skyline Points in 2-d Space</vt:lpstr>
      <vt:lpstr>Tasks</vt:lpstr>
      <vt:lpstr>Solution Framework</vt:lpstr>
      <vt:lpstr>Candidate Generation: Number Of Candidates</vt:lpstr>
      <vt:lpstr>Local Prominent Streak</vt:lpstr>
      <vt:lpstr>Important Properties</vt:lpstr>
      <vt:lpstr>Linear LPS (LLPS) Method</vt:lpstr>
      <vt:lpstr>Linear LPS (LLPS) Method</vt:lpstr>
      <vt:lpstr>Linear LPS (LLPS) Method</vt:lpstr>
      <vt:lpstr>Datasets In Experiments</vt:lpstr>
      <vt:lpstr>Sample Prominent Streaks</vt:lpstr>
      <vt:lpstr>General Prominent Streaks</vt:lpstr>
      <vt:lpstr>Experiments On Multi-Sequence PSs</vt:lpstr>
      <vt:lpstr>Experiments On Multi-Dim PSs</vt:lpstr>
      <vt:lpstr>Experiments On General PSs</vt:lpstr>
      <vt:lpstr>Acknowledgment</vt:lpstr>
      <vt:lpstr>Acknowledgment</vt:lpstr>
      <vt:lpstr>Thank You!  Questions?</vt:lpstr>
    </vt:vector>
  </TitlesOfParts>
  <Manager>&lt;Content Manager Name Here&gt;</Manager>
  <Company>The University of Texas at Arlington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Chengkai Li</cp:lastModifiedBy>
  <cp:revision>522</cp:revision>
  <dcterms:created xsi:type="dcterms:W3CDTF">2013-05-03T04:52:11Z</dcterms:created>
  <dcterms:modified xsi:type="dcterms:W3CDTF">2015-10-18T12:57:44Z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